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3" r:id="rId2"/>
    <p:sldId id="256" r:id="rId3"/>
    <p:sldId id="257" r:id="rId4"/>
    <p:sldId id="314" r:id="rId5"/>
    <p:sldId id="315" r:id="rId6"/>
    <p:sldId id="258" r:id="rId7"/>
    <p:sldId id="316" r:id="rId8"/>
    <p:sldId id="317" r:id="rId9"/>
    <p:sldId id="318" r:id="rId10"/>
    <p:sldId id="259" r:id="rId11"/>
    <p:sldId id="260" r:id="rId12"/>
    <p:sldId id="261" r:id="rId13"/>
    <p:sldId id="319" r:id="rId14"/>
    <p:sldId id="320" r:id="rId15"/>
    <p:sldId id="321" r:id="rId16"/>
    <p:sldId id="322" r:id="rId17"/>
  </p:sldIdLst>
  <p:sldSz cx="18288000" cy="10287000"/>
  <p:notesSz cx="6858000" cy="9144000"/>
  <p:embeddedFontLst>
    <p:embeddedFont>
      <p:font typeface="Aileron"/>
      <p:regular r:id="rId18"/>
    </p:embeddedFont>
    <p:embeddedFont>
      <p:font typeface="Aileron Bold"/>
      <p:regular r:id="rId19"/>
    </p:embeddedFont>
    <p:embeddedFont>
      <p:font typeface="Arial MT Black" panose="020B0A04020102020204" pitchFamily="34" charset="0"/>
      <p:regular r:id="rId20"/>
    </p:embeddedFont>
    <p:embeddedFont>
      <p:font typeface="DM Sans" pitchFamily="2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Black" panose="00000A00000000000000" pitchFamily="2" charset="0"/>
      <p:bold r:id="rId29"/>
      <p:boldItalic r:id="rId30"/>
    </p:embeddedFont>
    <p:embeddedFont>
      <p:font typeface="Montserrat Bold" panose="00000800000000000000" pitchFamily="2" charset="0"/>
      <p:regular r:id="rId31"/>
      <p:bold r:id="rId32"/>
    </p:embeddedFont>
    <p:embeddedFont>
      <p:font typeface="Montserrat Light" panose="00000400000000000000" pitchFamily="2" charset="0"/>
      <p:regular r:id="rId33"/>
      <p:italic r:id="rId34"/>
    </p:embeddedFont>
    <p:embeddedFont>
      <p:font typeface="Montserrat Medium" panose="00000600000000000000" pitchFamily="2" charset="0"/>
      <p:regular r:id="rId35"/>
      <p:italic r:id="rId36"/>
    </p:embeddedFont>
    <p:embeddedFont>
      <p:font typeface="Montserrat SemiBold" panose="00000700000000000000" pitchFamily="2" charset="0"/>
      <p:bold r:id="rId37"/>
      <p:boldItalic r:id="rId38"/>
    </p:embeddedFont>
    <p:embeddedFont>
      <p:font typeface="Montserrat Ultra-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368" y="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image" Target="../media/image38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18"/>
            </a:stretch>
          </a:blipFill>
        </p:spPr>
        <p:txBody>
          <a:bodyPr/>
          <a:lstStyle/>
          <a:p>
            <a:endParaRPr lang="es-CO" sz="1400"/>
          </a:p>
        </p:txBody>
      </p:sp>
      <p:grpSp>
        <p:nvGrpSpPr>
          <p:cNvPr id="3" name="Group 3"/>
          <p:cNvGrpSpPr/>
          <p:nvPr/>
        </p:nvGrpSpPr>
        <p:grpSpPr>
          <a:xfrm>
            <a:off x="-1130228" y="-615079"/>
            <a:ext cx="21212024" cy="11517158"/>
            <a:chOff x="0" y="0"/>
            <a:chExt cx="3524957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4957" cy="1913890"/>
            </a:xfrm>
            <a:custGeom>
              <a:avLst/>
              <a:gdLst/>
              <a:ahLst/>
              <a:cxnLst/>
              <a:rect l="l" t="t" r="r" b="b"/>
              <a:pathLst>
                <a:path w="3524957" h="1913890">
                  <a:moveTo>
                    <a:pt x="0" y="0"/>
                  </a:moveTo>
                  <a:lnTo>
                    <a:pt x="3524957" y="0"/>
                  </a:lnTo>
                  <a:lnTo>
                    <a:pt x="352495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2224B">
                <a:alpha val="75686"/>
              </a:srgbClr>
            </a:solidFill>
          </p:spPr>
          <p:txBody>
            <a:bodyPr/>
            <a:lstStyle/>
            <a:p>
              <a:endParaRPr lang="es-CO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597" y="-1039857"/>
            <a:ext cx="4677394" cy="4841154"/>
            <a:chOff x="0" y="0"/>
            <a:chExt cx="6236524" cy="6454872"/>
          </a:xfrm>
        </p:grpSpPr>
        <p:sp>
          <p:nvSpPr>
            <p:cNvPr id="6" name="Freeform 6"/>
            <p:cNvSpPr/>
            <p:nvPr/>
          </p:nvSpPr>
          <p:spPr>
            <a:xfrm>
              <a:off x="1681873" y="0"/>
              <a:ext cx="4554651" cy="6454872"/>
            </a:xfrm>
            <a:custGeom>
              <a:avLst/>
              <a:gdLst/>
              <a:ahLst/>
              <a:cxnLst/>
              <a:rect l="l" t="t" r="r" b="b"/>
              <a:pathLst>
                <a:path w="4554651" h="6454872">
                  <a:moveTo>
                    <a:pt x="0" y="0"/>
                  </a:moveTo>
                  <a:lnTo>
                    <a:pt x="4554651" y="0"/>
                  </a:lnTo>
                  <a:lnTo>
                    <a:pt x="4554651" y="6454872"/>
                  </a:lnTo>
                  <a:lnTo>
                    <a:pt x="0" y="6454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3478" t="-15508" b="-15508"/>
              </a:stretch>
            </a:blipFill>
          </p:spPr>
          <p:txBody>
            <a:bodyPr/>
            <a:lstStyle/>
            <a:p>
              <a:endParaRPr lang="es-CO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2089158"/>
              <a:ext cx="1681873" cy="1411253"/>
            </a:xfrm>
            <a:custGeom>
              <a:avLst/>
              <a:gdLst/>
              <a:ahLst/>
              <a:cxnLst/>
              <a:rect l="l" t="t" r="r" b="b"/>
              <a:pathLst>
                <a:path w="1681873" h="1411253">
                  <a:moveTo>
                    <a:pt x="0" y="0"/>
                  </a:moveTo>
                  <a:lnTo>
                    <a:pt x="1681873" y="0"/>
                  </a:lnTo>
                  <a:lnTo>
                    <a:pt x="1681873" y="1411253"/>
                  </a:lnTo>
                  <a:lnTo>
                    <a:pt x="0" y="1411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9240" r="-243093" b="-219904"/>
              </a:stretch>
            </a:blipFill>
          </p:spPr>
          <p:txBody>
            <a:bodyPr/>
            <a:lstStyle/>
            <a:p>
              <a:endParaRPr lang="es-CO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46368" y="3093957"/>
            <a:ext cx="1556703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6"/>
              </a:lnSpc>
            </a:pPr>
            <a:r>
              <a:rPr lang="en-US" sz="8456" b="1" spc="1648" dirty="0">
                <a:solidFill>
                  <a:srgbClr val="FFFFFF"/>
                </a:solidFill>
                <a:latin typeface="Arial MT Black" panose="020B0A04020102020204" pitchFamily="34" charset="0"/>
              </a:rPr>
              <a:t>DERECHO </a:t>
            </a:r>
          </a:p>
          <a:p>
            <a:pPr algn="ctr">
              <a:lnSpc>
                <a:spcPts val="9556"/>
              </a:lnSpc>
            </a:pPr>
            <a:r>
              <a:rPr lang="en-US" sz="8456" b="1" spc="1648" dirty="0">
                <a:solidFill>
                  <a:srgbClr val="FFFFFF"/>
                </a:solidFill>
                <a:latin typeface="Arial MT Black" panose="020B0A04020102020204" pitchFamily="34" charset="0"/>
              </a:rPr>
              <a:t>DISCIPLINARIO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4542" y="6017106"/>
            <a:ext cx="18382488" cy="35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spc="958">
                <a:solidFill>
                  <a:srgbClr val="FFFFFF"/>
                </a:solidFill>
                <a:latin typeface="Montserrat Bold"/>
              </a:rPr>
              <a:t>LEY 1952 DE 2019 CÓDIGO GENERAL DISCIPLINARIO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6369" y="6781288"/>
            <a:ext cx="15195266" cy="35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 spc="958">
                <a:solidFill>
                  <a:srgbClr val="FFFFFF"/>
                </a:solidFill>
                <a:latin typeface="Montserrat Bold"/>
              </a:rPr>
              <a:t> MODIFICADA POR LA LEY 2094 DE 2021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6191" y="4509655"/>
            <a:ext cx="11710555" cy="2332759"/>
            <a:chOff x="0" y="0"/>
            <a:chExt cx="3084261" cy="614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21817" y="0"/>
                  </a:moveTo>
                  <a:lnTo>
                    <a:pt x="3062445" y="0"/>
                  </a:lnTo>
                  <a:cubicBezTo>
                    <a:pt x="3068231" y="0"/>
                    <a:pt x="3073780" y="2299"/>
                    <a:pt x="3077871" y="6390"/>
                  </a:cubicBezTo>
                  <a:cubicBezTo>
                    <a:pt x="3081963" y="10481"/>
                    <a:pt x="3084261" y="16030"/>
                    <a:pt x="3084261" y="21817"/>
                  </a:cubicBezTo>
                  <a:lnTo>
                    <a:pt x="3084261" y="592573"/>
                  </a:lnTo>
                  <a:cubicBezTo>
                    <a:pt x="3084261" y="604622"/>
                    <a:pt x="3074494" y="614389"/>
                    <a:pt x="3062445" y="614389"/>
                  </a:cubicBezTo>
                  <a:lnTo>
                    <a:pt x="21817" y="614389"/>
                  </a:lnTo>
                  <a:cubicBezTo>
                    <a:pt x="16030" y="614389"/>
                    <a:pt x="10481" y="612091"/>
                    <a:pt x="6390" y="607999"/>
                  </a:cubicBezTo>
                  <a:cubicBezTo>
                    <a:pt x="2299" y="603908"/>
                    <a:pt x="0" y="598359"/>
                    <a:pt x="0" y="592573"/>
                  </a:cubicBezTo>
                  <a:lnTo>
                    <a:pt x="0" y="21817"/>
                  </a:lnTo>
                  <a:cubicBezTo>
                    <a:pt x="0" y="16030"/>
                    <a:pt x="2299" y="10481"/>
                    <a:pt x="6390" y="6390"/>
                  </a:cubicBezTo>
                  <a:cubicBezTo>
                    <a:pt x="10481" y="2299"/>
                    <a:pt x="16030" y="0"/>
                    <a:pt x="218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100000"/>
                  </a:srgbClr>
                </a:gs>
                <a:gs pos="100000">
                  <a:srgbClr val="04337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6191" y="-6754654"/>
            <a:ext cx="19656228" cy="11056490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61689" y="4847359"/>
            <a:ext cx="10021684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FACULTADES DE LOS SUJETOS PROCESALES ART. 110 DE LA LEY 1952 DE 2019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4054" y="7023389"/>
            <a:ext cx="17291684" cy="289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marR="0" lvl="1" indent="-302259" algn="l" defTabSz="914400" rtl="0" eaLnBrk="1" fontAlgn="auto" latinLnBrk="0" hangingPunct="1">
              <a:lnSpc>
                <a:spcPts val="3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Solicitar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aportar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y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controvertir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pruebas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e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intervenir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 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 la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práctica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las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mismas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  <a:p>
            <a:pPr marL="604518" marR="0" lvl="1" indent="-302259" algn="l" defTabSz="914400" rtl="0" eaLnBrk="1" fontAlgn="auto" latinLnBrk="0" hangingPunct="1">
              <a:lnSpc>
                <a:spcPts val="3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Interponer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recursos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ley.</a:t>
            </a:r>
          </a:p>
          <a:p>
            <a:pPr marL="604518" marR="0" lvl="1" indent="-302259" algn="l" defTabSz="914400" rtl="0" eaLnBrk="1" fontAlgn="auto" latinLnBrk="0" hangingPunct="1">
              <a:lnSpc>
                <a:spcPts val="3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Presentar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las solicitudes que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consideren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necesarias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para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garantizar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legalidad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la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actuación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disciplinaria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y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el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cumplimiento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fines de la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misma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y</a:t>
            </a:r>
          </a:p>
          <a:p>
            <a:pPr marL="604518" marR="0" lvl="1" indent="-302259" algn="l" defTabSz="914400" rtl="0" eaLnBrk="1" fontAlgn="auto" latinLnBrk="0" hangingPunct="1">
              <a:lnSpc>
                <a:spcPts val="3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Obtener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copias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la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actuación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salvo que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mandato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constitucional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o legal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esta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tenga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carácter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reservado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4375006" y="223289"/>
            <a:ext cx="3640732" cy="1045131"/>
          </a:xfrm>
          <a:custGeom>
            <a:avLst/>
            <a:gdLst/>
            <a:ahLst/>
            <a:cxnLst/>
            <a:rect l="l" t="t" r="r" b="b"/>
            <a:pathLst>
              <a:path w="3640732" h="1045131">
                <a:moveTo>
                  <a:pt x="0" y="0"/>
                </a:moveTo>
                <a:lnTo>
                  <a:pt x="3640732" y="0"/>
                </a:lnTo>
                <a:lnTo>
                  <a:pt x="3640732" y="1045132"/>
                </a:lnTo>
                <a:lnTo>
                  <a:pt x="0" y="104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5185370">
            <a:off x="10221043" y="4089289"/>
            <a:ext cx="3209599" cy="3173491"/>
          </a:xfrm>
          <a:custGeom>
            <a:avLst/>
            <a:gdLst/>
            <a:ahLst/>
            <a:cxnLst/>
            <a:rect l="l" t="t" r="r" b="b"/>
            <a:pathLst>
              <a:path w="3209599" h="3173491">
                <a:moveTo>
                  <a:pt x="0" y="0"/>
                </a:moveTo>
                <a:lnTo>
                  <a:pt x="3209599" y="0"/>
                </a:lnTo>
                <a:lnTo>
                  <a:pt x="3209599" y="3173491"/>
                </a:lnTo>
                <a:lnTo>
                  <a:pt x="0" y="3173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6A8">
                <a:alpha val="100000"/>
              </a:srgbClr>
            </a:gs>
            <a:gs pos="100000">
              <a:srgbClr val="04337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6667" y="3084143"/>
            <a:ext cx="2613061" cy="2611507"/>
            <a:chOff x="0" y="0"/>
            <a:chExt cx="991873" cy="991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02664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44564" y="3084143"/>
            <a:ext cx="2613061" cy="2611507"/>
            <a:chOff x="0" y="0"/>
            <a:chExt cx="991873" cy="9912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2224B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6107203" y="4144042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986667" y="5870734"/>
            <a:ext cx="2613061" cy="2611507"/>
            <a:chOff x="0" y="0"/>
            <a:chExt cx="991873" cy="9912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2224B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44564" y="5870734"/>
            <a:ext cx="2613061" cy="2611507"/>
            <a:chOff x="0" y="0"/>
            <a:chExt cx="991873" cy="9912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02664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6048243" y="6831370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0000675" y="1509629"/>
            <a:ext cx="6992751" cy="8074770"/>
            <a:chOff x="0" y="0"/>
            <a:chExt cx="54991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gradFill rotWithShape="1">
              <a:gsLst>
                <a:gs pos="0">
                  <a:srgbClr val="0F386F">
                    <a:alpha val="100000"/>
                  </a:srgbClr>
                </a:gs>
                <a:gs pos="100000">
                  <a:srgbClr val="021B46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143550" y="1698193"/>
            <a:ext cx="6697476" cy="7733806"/>
            <a:chOff x="0" y="0"/>
            <a:chExt cx="54991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2"/>
              <a:stretch>
                <a:fillRect l="-64852" r="-760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05275" y="3084143"/>
            <a:ext cx="2613061" cy="2611507"/>
            <a:chOff x="0" y="0"/>
            <a:chExt cx="991873" cy="9912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02664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8899113" y="4163092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8705275" y="5870734"/>
            <a:ext cx="2613061" cy="2611507"/>
            <a:chOff x="0" y="0"/>
            <a:chExt cx="991873" cy="9912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51D4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AutoShape 27"/>
          <p:cNvSpPr/>
          <p:nvPr/>
        </p:nvSpPr>
        <p:spPr>
          <a:xfrm flipV="1">
            <a:off x="8887665" y="6812320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80272" y="1331366"/>
            <a:ext cx="10632049" cy="1203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DERECHOS DEL DISCIPLINADO ARTÍCULO 112 DE LA LEY 1952 DE 2019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91861" y="4320423"/>
            <a:ext cx="2318467" cy="140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Ser oído en versión libre, en cualquier etapa de la actuación.</a:t>
            </a:r>
          </a:p>
          <a:p>
            <a:pPr marL="0" marR="0" lvl="0" indent="0" algn="ctr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305867" y="3100675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33963" y="6974245"/>
            <a:ext cx="2318467" cy="177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Impugnar</a:t>
            </a:r>
            <a:r>
              <a:rPr kumimoji="0" lang="en-US" sz="2000" b="0" i="0" u="none" strike="noStrike" kern="1200" cap="none" spc="-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y </a:t>
            </a:r>
            <a:r>
              <a:rPr kumimoji="0" lang="en-US" sz="2000" b="0" i="0" u="none" strike="noStrike" kern="1200" cap="none" spc="-5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sustentar</a:t>
            </a:r>
            <a:r>
              <a:rPr kumimoji="0" lang="en-US" sz="2000" b="0" i="0" u="none" strike="noStrike" kern="1200" cap="none" spc="-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las </a:t>
            </a:r>
            <a:r>
              <a:rPr kumimoji="0" lang="en-US" sz="2000" b="0" i="0" u="none" strike="noStrike" kern="1200" cap="none" spc="-5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decisiones</a:t>
            </a:r>
            <a:r>
              <a:rPr kumimoji="0" lang="en-US" sz="2000" b="0" i="0" u="none" strike="noStrike" kern="1200" cap="none" spc="-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-5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cuando</a:t>
            </a:r>
            <a:r>
              <a:rPr kumimoji="0" lang="en-US" sz="2000" b="0" i="0" u="none" strike="noStrike" kern="1200" cap="none" spc="-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-5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hubiere</a:t>
            </a:r>
            <a:r>
              <a:rPr kumimoji="0" lang="en-US" sz="2000" b="0" i="0" u="none" strike="noStrike" kern="1200" cap="none" spc="-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-5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lugar</a:t>
            </a:r>
            <a:r>
              <a:rPr kumimoji="0" lang="en-US" sz="2000" b="0" i="0" u="none" strike="noStrike" kern="1200" cap="none" spc="-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-5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ello</a:t>
            </a:r>
            <a:r>
              <a:rPr kumimoji="0" lang="en-US" sz="2000" b="0" i="0" u="none" strike="noStrike" kern="1200" cap="none" spc="-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5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447970" y="5857574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91861" y="6974245"/>
            <a:ext cx="2318467" cy="98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Obtener copias de la actuación.</a:t>
            </a:r>
          </a:p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304578" y="5876624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07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767793" y="4320423"/>
            <a:ext cx="2465764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Solicitar o aportar pruebas y convertirlas e intervenir en su práctica.</a:t>
            </a:r>
          </a:p>
          <a:p>
            <a:pPr marL="0" marR="0" lvl="0" indent="0" algn="ctr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24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9144000" y="3100675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28285" y="6964720"/>
            <a:ext cx="2544781" cy="166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7" b="0" i="0" u="none" strike="noStrike" kern="1200" cap="none" spc="-5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Presentar alegatos antes de la evaluación de la investigación y antes del fallo de primer y única instancia.</a:t>
            </a:r>
          </a:p>
          <a:p>
            <a:pPr marL="0" marR="0" lvl="0" indent="0" algn="ctr" defTabSz="914400" rtl="0" eaLnBrk="1" fontAlgn="auto" latinLnBrk="0" hangingPunct="1">
              <a:lnSpc>
                <a:spcPts val="22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7" b="0" i="0" u="none" strike="noStrike" kern="1200" cap="none" spc="-5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9166578" y="5876624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08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3974735" y="-838891"/>
            <a:ext cx="3856910" cy="3991945"/>
            <a:chOff x="0" y="0"/>
            <a:chExt cx="5142547" cy="5322594"/>
          </a:xfrm>
        </p:grpSpPr>
        <p:sp>
          <p:nvSpPr>
            <p:cNvPr id="40" name="Freeform 40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3478" t="-15508" b="-1550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9240" r="-243093" b="-21990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Freeform 42"/>
          <p:cNvSpPr/>
          <p:nvPr/>
        </p:nvSpPr>
        <p:spPr>
          <a:xfrm rot="5185370">
            <a:off x="-1810324" y="-3645976"/>
            <a:ext cx="5678047" cy="5614169"/>
          </a:xfrm>
          <a:custGeom>
            <a:avLst/>
            <a:gdLst/>
            <a:ahLst/>
            <a:cxnLst/>
            <a:rect l="l" t="t" r="r" b="b"/>
            <a:pathLst>
              <a:path w="5678047" h="5614169">
                <a:moveTo>
                  <a:pt x="0" y="0"/>
                </a:moveTo>
                <a:lnTo>
                  <a:pt x="5678048" y="0"/>
                </a:lnTo>
                <a:lnTo>
                  <a:pt x="5678048" y="5614169"/>
                </a:lnTo>
                <a:lnTo>
                  <a:pt x="0" y="561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43"/>
          <p:cNvSpPr/>
          <p:nvPr/>
        </p:nvSpPr>
        <p:spPr>
          <a:xfrm rot="5185370">
            <a:off x="16331165" y="7501020"/>
            <a:ext cx="9142752" cy="9039896"/>
          </a:xfrm>
          <a:custGeom>
            <a:avLst/>
            <a:gdLst/>
            <a:ahLst/>
            <a:cxnLst/>
            <a:rect l="l" t="t" r="r" b="b"/>
            <a:pathLst>
              <a:path w="9142752" h="9039896">
                <a:moveTo>
                  <a:pt x="0" y="0"/>
                </a:moveTo>
                <a:lnTo>
                  <a:pt x="9142752" y="0"/>
                </a:lnTo>
                <a:lnTo>
                  <a:pt x="9142752" y="9039896"/>
                </a:lnTo>
                <a:lnTo>
                  <a:pt x="0" y="9039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125955" y="3084143"/>
            <a:ext cx="2613061" cy="2611507"/>
            <a:chOff x="0" y="0"/>
            <a:chExt cx="991873" cy="99128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2224B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587259" y="4291848"/>
            <a:ext cx="1616544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Acceder a  la</a:t>
            </a:r>
          </a:p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actuación.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125955" y="5870734"/>
            <a:ext cx="2613061" cy="2611507"/>
            <a:chOff x="0" y="0"/>
            <a:chExt cx="991873" cy="99128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91873" cy="991283"/>
            </a:xfrm>
            <a:custGeom>
              <a:avLst/>
              <a:gdLst/>
              <a:ahLst/>
              <a:cxnLst/>
              <a:rect l="l" t="t" r="r" b="b"/>
              <a:pathLst>
                <a:path w="991873" h="991283">
                  <a:moveTo>
                    <a:pt x="0" y="0"/>
                  </a:moveTo>
                  <a:lnTo>
                    <a:pt x="991873" y="0"/>
                  </a:lnTo>
                  <a:lnTo>
                    <a:pt x="991873" y="991283"/>
                  </a:lnTo>
                  <a:lnTo>
                    <a:pt x="0" y="991283"/>
                  </a:lnTo>
                  <a:close/>
                </a:path>
              </a:pathLst>
            </a:custGeom>
            <a:solidFill>
              <a:srgbClr val="002664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991873" cy="1029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AutoShape 51"/>
          <p:cNvSpPr/>
          <p:nvPr/>
        </p:nvSpPr>
        <p:spPr>
          <a:xfrm flipV="1">
            <a:off x="293968" y="6850420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3484925" y="4374398"/>
            <a:ext cx="1616544" cy="58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Designar apoderado.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50303" y="3151196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411014" y="3132146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02</a:t>
            </a:r>
          </a:p>
        </p:txBody>
      </p:sp>
      <p:sp>
        <p:nvSpPr>
          <p:cNvPr id="55" name="AutoShape 55"/>
          <p:cNvSpPr/>
          <p:nvPr/>
        </p:nvSpPr>
        <p:spPr>
          <a:xfrm flipV="1">
            <a:off x="330924" y="4105942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AutoShape 56"/>
          <p:cNvSpPr/>
          <p:nvPr/>
        </p:nvSpPr>
        <p:spPr>
          <a:xfrm flipV="1">
            <a:off x="3191635" y="4124992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513348" y="5857574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05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9000" y="7034441"/>
            <a:ext cx="2613061" cy="58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Rendir </a:t>
            </a:r>
          </a:p>
          <a:p>
            <a:pPr marL="0" marR="0" lvl="0" indent="0" algn="ctr" defTabSz="914400" rtl="0" eaLnBrk="1" fontAlgn="auto" latinLnBrk="0" hangingPunct="1">
              <a:lnSpc>
                <a:spcPts val="2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descargos.</a:t>
            </a:r>
          </a:p>
        </p:txBody>
      </p:sp>
      <p:sp>
        <p:nvSpPr>
          <p:cNvPr id="59" name="AutoShape 59"/>
          <p:cNvSpPr/>
          <p:nvPr/>
        </p:nvSpPr>
        <p:spPr>
          <a:xfrm flipV="1">
            <a:off x="3154680" y="6850420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88922" y="1435068"/>
            <a:ext cx="10770378" cy="1644902"/>
            <a:chOff x="0" y="0"/>
            <a:chExt cx="2836643" cy="4332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643" cy="433225"/>
            </a:xfrm>
            <a:custGeom>
              <a:avLst/>
              <a:gdLst/>
              <a:ahLst/>
              <a:cxnLst/>
              <a:rect l="l" t="t" r="r" b="b"/>
              <a:pathLst>
                <a:path w="2836643" h="433225">
                  <a:moveTo>
                    <a:pt x="0" y="0"/>
                  </a:moveTo>
                  <a:lnTo>
                    <a:pt x="2836643" y="0"/>
                  </a:lnTo>
                  <a:lnTo>
                    <a:pt x="2836643" y="433225"/>
                  </a:lnTo>
                  <a:lnTo>
                    <a:pt x="0" y="433225"/>
                  </a:ln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836643" cy="4427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31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Bold"/>
                  <a:ea typeface="+mn-ea"/>
                  <a:cs typeface="+mn-cs"/>
                </a:rPr>
                <a:t>          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ts val="31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Bold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38474" y="1945070"/>
            <a:ext cx="624897" cy="6248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2838" y="4718050"/>
            <a:ext cx="7748129" cy="80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PROCEDIMIENTO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488922" y="3108309"/>
            <a:ext cx="10770378" cy="1644902"/>
            <a:chOff x="0" y="0"/>
            <a:chExt cx="2836643" cy="4332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36643" cy="433225"/>
            </a:xfrm>
            <a:custGeom>
              <a:avLst/>
              <a:gdLst/>
              <a:ahLst/>
              <a:cxnLst/>
              <a:rect l="l" t="t" r="r" b="b"/>
              <a:pathLst>
                <a:path w="2836643" h="433225">
                  <a:moveTo>
                    <a:pt x="0" y="0"/>
                  </a:moveTo>
                  <a:lnTo>
                    <a:pt x="2836643" y="0"/>
                  </a:lnTo>
                  <a:lnTo>
                    <a:pt x="2836643" y="433225"/>
                  </a:lnTo>
                  <a:lnTo>
                    <a:pt x="0" y="433225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2836643" cy="4427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31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38474" y="3618312"/>
            <a:ext cx="624897" cy="62489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88922" y="4784094"/>
            <a:ext cx="10770378" cy="2829303"/>
            <a:chOff x="0" y="0"/>
            <a:chExt cx="2836643" cy="7451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36643" cy="745166"/>
            </a:xfrm>
            <a:custGeom>
              <a:avLst/>
              <a:gdLst/>
              <a:ahLst/>
              <a:cxnLst/>
              <a:rect l="l" t="t" r="r" b="b"/>
              <a:pathLst>
                <a:path w="2836643" h="745166">
                  <a:moveTo>
                    <a:pt x="0" y="0"/>
                  </a:moveTo>
                  <a:lnTo>
                    <a:pt x="2836643" y="0"/>
                  </a:lnTo>
                  <a:lnTo>
                    <a:pt x="2836643" y="745166"/>
                  </a:lnTo>
                  <a:lnTo>
                    <a:pt x="0" y="745166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836643" cy="7546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31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Bold"/>
                  <a:ea typeface="+mn-ea"/>
                  <a:cs typeface="+mn-cs"/>
                </a:rPr>
                <a:t>                   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38474" y="5694542"/>
            <a:ext cx="624897" cy="62489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488922" y="7613398"/>
            <a:ext cx="10770378" cy="1644902"/>
            <a:chOff x="0" y="0"/>
            <a:chExt cx="2836643" cy="4332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36643" cy="433225"/>
            </a:xfrm>
            <a:custGeom>
              <a:avLst/>
              <a:gdLst/>
              <a:ahLst/>
              <a:cxnLst/>
              <a:rect l="l" t="t" r="r" b="b"/>
              <a:pathLst>
                <a:path w="2836643" h="433225">
                  <a:moveTo>
                    <a:pt x="0" y="0"/>
                  </a:moveTo>
                  <a:lnTo>
                    <a:pt x="2836643" y="0"/>
                  </a:lnTo>
                  <a:lnTo>
                    <a:pt x="2836643" y="433225"/>
                  </a:lnTo>
                  <a:lnTo>
                    <a:pt x="0" y="433225"/>
                  </a:lnTo>
                  <a:close/>
                </a:path>
              </a:pathLst>
            </a:custGeom>
            <a:solidFill>
              <a:srgbClr val="00266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2836643" cy="4427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31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Bold"/>
                  <a:ea typeface="+mn-ea"/>
                  <a:cs typeface="+mn-cs"/>
                </a:rPr>
                <a:t>               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38474" y="8127748"/>
            <a:ext cx="624897" cy="62489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207514" y="1774809"/>
            <a:ext cx="4578152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Queja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Informe de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servidor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publico</a:t>
            </a:r>
            <a:endParaRPr kumimoji="0" lang="en-US" sz="2199" b="0" i="0" u="none" strike="noStrike" kern="1200" cap="none" spc="3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Oficio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3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207514" y="3419711"/>
            <a:ext cx="4578152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Identidad del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autor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Procedencia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la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investigación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disciplinaria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3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207514" y="5096111"/>
            <a:ext cx="4578152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Establecer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las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circunstancias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las que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ocurre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conducta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Determinar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posible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responsabilidad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disciplinario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y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si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constituye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falta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disciplinarian.</a:t>
            </a:r>
          </a:p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3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202517" y="7763111"/>
            <a:ext cx="4578152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Cierre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de la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etapa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probatoria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.</a:t>
            </a:r>
          </a:p>
          <a:p>
            <a:pPr marL="474979" marR="0" lvl="1" indent="-23749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Alegatos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2199" b="0" i="0" u="none" strike="noStrike" kern="1200" cap="none" spc="32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precalificados</a:t>
            </a:r>
            <a:r>
              <a:rPr kumimoji="0" lang="en-US" sz="2199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(10 días).</a:t>
            </a:r>
          </a:p>
          <a:p>
            <a:pPr marL="0" marR="0" lvl="0" indent="0" algn="l" defTabSz="914400" rtl="0" eaLnBrk="1" fontAlgn="auto" latinLnBrk="0" hangingPunct="1">
              <a:lnSpc>
                <a:spcPts val="2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3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leron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36170" y="749342"/>
            <a:ext cx="3640732" cy="1045131"/>
          </a:xfrm>
          <a:custGeom>
            <a:avLst/>
            <a:gdLst/>
            <a:ahLst/>
            <a:cxnLst/>
            <a:rect l="l" t="t" r="r" b="b"/>
            <a:pathLst>
              <a:path w="3640732" h="1045131">
                <a:moveTo>
                  <a:pt x="0" y="0"/>
                </a:moveTo>
                <a:lnTo>
                  <a:pt x="3640732" y="0"/>
                </a:lnTo>
                <a:lnTo>
                  <a:pt x="3640732" y="1045131"/>
                </a:lnTo>
                <a:lnTo>
                  <a:pt x="0" y="104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3383031" y="7956359"/>
            <a:ext cx="6766061" cy="6766061"/>
          </a:xfrm>
          <a:custGeom>
            <a:avLst/>
            <a:gdLst/>
            <a:ahLst/>
            <a:cxnLst/>
            <a:rect l="l" t="t" r="r" b="b"/>
            <a:pathLst>
              <a:path w="6766061" h="6766061">
                <a:moveTo>
                  <a:pt x="0" y="0"/>
                </a:moveTo>
                <a:lnTo>
                  <a:pt x="6766062" y="0"/>
                </a:lnTo>
                <a:lnTo>
                  <a:pt x="6766062" y="6766061"/>
                </a:lnTo>
                <a:lnTo>
                  <a:pt x="0" y="67660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705128" y="1725016"/>
            <a:ext cx="3301170" cy="116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0000800000000000000" pitchFamily="2" charset="0"/>
                <a:ea typeface="+mn-ea"/>
                <a:cs typeface="+mn-cs"/>
              </a:rPr>
              <a:t>INICIO DE ACTUACIÓN</a:t>
            </a:r>
          </a:p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 panose="00000800000000000000" pitchFamily="2" charset="0"/>
                <a:ea typeface="+mn-ea"/>
                <a:cs typeface="+mn-cs"/>
              </a:rPr>
              <a:t>DISCIPLINARIA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705128" y="3549125"/>
            <a:ext cx="321912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INDAGACIÓN PREVIA </a:t>
            </a:r>
          </a:p>
          <a:p>
            <a:pPr marL="0" marR="0" lvl="0" indent="0" algn="just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TERMINO: 6 MESES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705128" y="5367511"/>
            <a:ext cx="4230515" cy="156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INVESTIGACIÓN</a:t>
            </a:r>
          </a:p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DISCIPLINARIA</a:t>
            </a:r>
          </a:p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TERMINO: REGLA GENERAL </a:t>
            </a:r>
          </a:p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6 MESES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705128" y="8042233"/>
            <a:ext cx="4696318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CIERRE DE INVESTIGACIÓN </a:t>
            </a:r>
          </a:p>
          <a:p>
            <a:pPr marL="0" marR="0" lvl="0" indent="0" algn="l" defTabSz="914400" rtl="0" eaLnBrk="1" fontAlgn="auto" latinLnBrk="0" hangingPunct="1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DISCIPLINARIA</a:t>
            </a:r>
          </a:p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6400479" y="-4324503"/>
            <a:ext cx="6766061" cy="6766061"/>
          </a:xfrm>
          <a:custGeom>
            <a:avLst/>
            <a:gdLst/>
            <a:ahLst/>
            <a:cxnLst/>
            <a:rect l="l" t="t" r="r" b="b"/>
            <a:pathLst>
              <a:path w="6766061" h="6766061">
                <a:moveTo>
                  <a:pt x="0" y="0"/>
                </a:moveTo>
                <a:lnTo>
                  <a:pt x="6766061" y="0"/>
                </a:lnTo>
                <a:lnTo>
                  <a:pt x="6766061" y="6766062"/>
                </a:lnTo>
                <a:lnTo>
                  <a:pt x="0" y="6766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6A8">
                <a:alpha val="100000"/>
              </a:srgbClr>
            </a:gs>
            <a:gs pos="100000">
              <a:srgbClr val="04337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3861839"/>
          <a:ext cx="16192500" cy="4168597"/>
        </p:xfrm>
        <a:graphic>
          <a:graphicData uri="http://schemas.openxmlformats.org/drawingml/2006/table">
            <a:tbl>
              <a:tblPr/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32255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Montserrat Bold"/>
                        </a:rPr>
                        <a:t>AUTO DE SOLICITUD DE PRUEBAS Y DESCARGOS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DD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Montserrat Bold"/>
                        </a:rPr>
                        <a:t>TÉRMINO PROBATORIO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D1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Montserrat Bold"/>
                        </a:rPr>
                        <a:t>AUTO DE TRASLADO DE ALEGATOS DE CONCLUSIÓN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C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Montserrat Bold"/>
                        </a:rPr>
                        <a:t>TÉRMINO PARA FALLAR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92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Montserrat Bold"/>
                        </a:rPr>
                        <a:t>TÉRMINO PARA PRESENTAR EL RECURSO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634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15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90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10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30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 dirty="0">
                          <a:solidFill>
                            <a:srgbClr val="000000"/>
                          </a:solidFill>
                          <a:latin typeface="Montserrat Bold"/>
                        </a:rPr>
                        <a:t>10 DÍAS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 rot="-10800000">
            <a:off x="2196390" y="5575044"/>
            <a:ext cx="782604" cy="372887"/>
            <a:chOff x="0" y="0"/>
            <a:chExt cx="609111" cy="2902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78DD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5474544" y="5575044"/>
            <a:ext cx="782604" cy="372887"/>
            <a:chOff x="0" y="0"/>
            <a:chExt cx="609111" cy="2902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36D1D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8752698" y="5575044"/>
            <a:ext cx="782604" cy="372887"/>
            <a:chOff x="0" y="0"/>
            <a:chExt cx="609111" cy="2902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1925657" y="5575044"/>
            <a:ext cx="782604" cy="372887"/>
            <a:chOff x="0" y="0"/>
            <a:chExt cx="609111" cy="2902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5207795" y="5575044"/>
            <a:ext cx="782604" cy="372887"/>
            <a:chOff x="0" y="0"/>
            <a:chExt cx="609111" cy="2902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974735" y="-838891"/>
            <a:ext cx="3856910" cy="3991945"/>
            <a:chOff x="0" y="0"/>
            <a:chExt cx="5142547" cy="5322594"/>
          </a:xfrm>
        </p:grpSpPr>
        <p:sp>
          <p:nvSpPr>
            <p:cNvPr id="19" name="Freeform 19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478" t="-15508" b="-1550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9240" r="-243093" b="-21990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5185370">
            <a:off x="-1810324" y="-3645976"/>
            <a:ext cx="5678047" cy="5614169"/>
          </a:xfrm>
          <a:custGeom>
            <a:avLst/>
            <a:gdLst/>
            <a:ahLst/>
            <a:cxnLst/>
            <a:rect l="l" t="t" r="r" b="b"/>
            <a:pathLst>
              <a:path w="5678047" h="5614169">
                <a:moveTo>
                  <a:pt x="0" y="0"/>
                </a:moveTo>
                <a:lnTo>
                  <a:pt x="5678048" y="0"/>
                </a:lnTo>
                <a:lnTo>
                  <a:pt x="5678048" y="5614169"/>
                </a:lnTo>
                <a:lnTo>
                  <a:pt x="0" y="561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9572761">
            <a:off x="15759276" y="7949559"/>
            <a:ext cx="5678047" cy="5614169"/>
          </a:xfrm>
          <a:custGeom>
            <a:avLst/>
            <a:gdLst/>
            <a:ahLst/>
            <a:cxnLst/>
            <a:rect l="l" t="t" r="r" b="b"/>
            <a:pathLst>
              <a:path w="5678047" h="5614169">
                <a:moveTo>
                  <a:pt x="0" y="0"/>
                </a:moveTo>
                <a:lnTo>
                  <a:pt x="5678047" y="0"/>
                </a:lnTo>
                <a:lnTo>
                  <a:pt x="5678047" y="5614169"/>
                </a:lnTo>
                <a:lnTo>
                  <a:pt x="0" y="561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743196" y="1562875"/>
            <a:ext cx="849579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Montserrat Black" panose="00000A00000000000000" pitchFamily="2" charset="0"/>
              </a:rPr>
              <a:t>PLIEGO DE CARGOS</a:t>
            </a:r>
          </a:p>
          <a:p>
            <a:pPr marL="0" marR="0" lvl="0" indent="0" algn="ctr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Montserrat Black" panose="00000A00000000000000" pitchFamily="2" charset="0"/>
              </a:rPr>
              <a:t>JUICIO ORDINARIO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6A8">
                <a:alpha val="100000"/>
              </a:srgbClr>
            </a:gs>
            <a:gs pos="100000">
              <a:srgbClr val="04337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3861839"/>
          <a:ext cx="16192500" cy="4188942"/>
        </p:xfrm>
        <a:graphic>
          <a:graphicData uri="http://schemas.openxmlformats.org/drawingml/2006/table">
            <a:tbl>
              <a:tblPr/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Montserrat Bold"/>
                        </a:rPr>
                        <a:t>CITACIÓN A AUDIENCIA DE PRUEAS Y DESCARGOS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DD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Montserrat Bold"/>
                        </a:rPr>
                        <a:t>PRÁCTICA DE PRUEBAS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D1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Montserrat Bold"/>
                        </a:rPr>
                        <a:t>AUDIENCIA DE TRASLADO DE ALEGATOS PREVIOS AL FALLO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C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Montserrat Bold"/>
                        </a:rPr>
                        <a:t>FALLO SANCIONATORIO O ABSOLUTORIO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92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Montserrat Bold"/>
                        </a:rPr>
                        <a:t>RECURSO DE LA MISMA AUDIENCIA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6342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10 A 20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20 DÍAS PRORROGABLES POR UNA SOLA VEZ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10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>
                          <a:solidFill>
                            <a:srgbClr val="000000"/>
                          </a:solidFill>
                          <a:latin typeface="Montserrat Bold"/>
                        </a:rPr>
                        <a:t>15 DÍAS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spc="32" dirty="0">
                          <a:solidFill>
                            <a:srgbClr val="000000"/>
                          </a:solidFill>
                          <a:latin typeface="Montserrat Bold"/>
                        </a:rPr>
                        <a:t>5 DÍAS POSTERIORES POR ESCRITO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 rot="-10800000">
            <a:off x="2196390" y="5575044"/>
            <a:ext cx="782604" cy="372887"/>
            <a:chOff x="0" y="0"/>
            <a:chExt cx="609111" cy="2902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78DD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5474544" y="5575044"/>
            <a:ext cx="782604" cy="372887"/>
            <a:chOff x="0" y="0"/>
            <a:chExt cx="609111" cy="2902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36D1D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8752698" y="5575044"/>
            <a:ext cx="782604" cy="372887"/>
            <a:chOff x="0" y="0"/>
            <a:chExt cx="609111" cy="2902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1925657" y="5575044"/>
            <a:ext cx="782604" cy="372887"/>
            <a:chOff x="0" y="0"/>
            <a:chExt cx="609111" cy="2902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5207795" y="5575044"/>
            <a:ext cx="782604" cy="372887"/>
            <a:chOff x="0" y="0"/>
            <a:chExt cx="609111" cy="2902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9110" cy="290223"/>
            </a:xfrm>
            <a:custGeom>
              <a:avLst/>
              <a:gdLst/>
              <a:ahLst/>
              <a:cxnLst/>
              <a:rect l="l" t="t" r="r" b="b"/>
              <a:pathLst>
                <a:path w="609110" h="290223">
                  <a:moveTo>
                    <a:pt x="304555" y="0"/>
                  </a:moveTo>
                  <a:lnTo>
                    <a:pt x="609110" y="290223"/>
                  </a:lnTo>
                  <a:lnTo>
                    <a:pt x="0" y="290223"/>
                  </a:lnTo>
                  <a:lnTo>
                    <a:pt x="304555" y="0"/>
                  </a:ln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5174" y="96646"/>
              <a:ext cx="418763" cy="172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974735" y="-838891"/>
            <a:ext cx="3856910" cy="3991945"/>
            <a:chOff x="0" y="0"/>
            <a:chExt cx="5142547" cy="5322594"/>
          </a:xfrm>
        </p:grpSpPr>
        <p:sp>
          <p:nvSpPr>
            <p:cNvPr id="19" name="Freeform 19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478" t="-15508" b="-1550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9240" r="-243093" b="-21990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5185370">
            <a:off x="-1810324" y="-3645976"/>
            <a:ext cx="5678047" cy="5614169"/>
          </a:xfrm>
          <a:custGeom>
            <a:avLst/>
            <a:gdLst/>
            <a:ahLst/>
            <a:cxnLst/>
            <a:rect l="l" t="t" r="r" b="b"/>
            <a:pathLst>
              <a:path w="5678047" h="5614169">
                <a:moveTo>
                  <a:pt x="0" y="0"/>
                </a:moveTo>
                <a:lnTo>
                  <a:pt x="5678048" y="0"/>
                </a:lnTo>
                <a:lnTo>
                  <a:pt x="5678048" y="5614169"/>
                </a:lnTo>
                <a:lnTo>
                  <a:pt x="0" y="561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9572761">
            <a:off x="15759276" y="7949559"/>
            <a:ext cx="5678047" cy="5614169"/>
          </a:xfrm>
          <a:custGeom>
            <a:avLst/>
            <a:gdLst/>
            <a:ahLst/>
            <a:cxnLst/>
            <a:rect l="l" t="t" r="r" b="b"/>
            <a:pathLst>
              <a:path w="5678047" h="5614169">
                <a:moveTo>
                  <a:pt x="0" y="0"/>
                </a:moveTo>
                <a:lnTo>
                  <a:pt x="5678047" y="0"/>
                </a:lnTo>
                <a:lnTo>
                  <a:pt x="5678047" y="5614169"/>
                </a:lnTo>
                <a:lnTo>
                  <a:pt x="0" y="561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0" y="1785356"/>
            <a:ext cx="17982184" cy="15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Montserrat Black" panose="00000A00000000000000" pitchFamily="2" charset="0"/>
              </a:rPr>
              <a:t>PLIEGO DE CARGOS Y CITACIÓN A AUDIENCIA PÚBLICA - JUICIO VERBAL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0701" y="-2009187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19149" y="-739089"/>
            <a:ext cx="11170500" cy="12644631"/>
            <a:chOff x="0" y="0"/>
            <a:chExt cx="812800" cy="920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20062"/>
            </a:xfrm>
            <a:custGeom>
              <a:avLst/>
              <a:gdLst/>
              <a:ahLst/>
              <a:cxnLst/>
              <a:rect l="l" t="t" r="r" b="b"/>
              <a:pathLst>
                <a:path w="812800" h="920062">
                  <a:moveTo>
                    <a:pt x="406400" y="0"/>
                  </a:moveTo>
                  <a:cubicBezTo>
                    <a:pt x="181951" y="0"/>
                    <a:pt x="0" y="205963"/>
                    <a:pt x="0" y="460031"/>
                  </a:cubicBezTo>
                  <a:cubicBezTo>
                    <a:pt x="0" y="714099"/>
                    <a:pt x="181951" y="920062"/>
                    <a:pt x="406400" y="920062"/>
                  </a:cubicBezTo>
                  <a:cubicBezTo>
                    <a:pt x="630849" y="920062"/>
                    <a:pt x="812800" y="714099"/>
                    <a:pt x="812800" y="460031"/>
                  </a:cubicBezTo>
                  <a:cubicBezTo>
                    <a:pt x="812800" y="205963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4897" r="-3489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5912260" y="-1360746"/>
            <a:ext cx="13881919" cy="1388191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80000"/>
                  </a:srgbClr>
                </a:gs>
                <a:gs pos="100000">
                  <a:srgbClr val="043372">
                    <a:alpha val="8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137944" y="1475243"/>
            <a:ext cx="1652305" cy="1652305"/>
          </a:xfrm>
          <a:custGeom>
            <a:avLst/>
            <a:gdLst/>
            <a:ahLst/>
            <a:cxnLst/>
            <a:rect l="l" t="t" r="r" b="b"/>
            <a:pathLst>
              <a:path w="1652305" h="1652305">
                <a:moveTo>
                  <a:pt x="0" y="0"/>
                </a:moveTo>
                <a:lnTo>
                  <a:pt x="1652305" y="0"/>
                </a:lnTo>
                <a:lnTo>
                  <a:pt x="1652305" y="1652305"/>
                </a:lnTo>
                <a:lnTo>
                  <a:pt x="0" y="165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8795812" y="3651423"/>
            <a:ext cx="1652305" cy="1652305"/>
          </a:xfrm>
          <a:custGeom>
            <a:avLst/>
            <a:gdLst/>
            <a:ahLst/>
            <a:cxnLst/>
            <a:rect l="l" t="t" r="r" b="b"/>
            <a:pathLst>
              <a:path w="1652305" h="1652305">
                <a:moveTo>
                  <a:pt x="0" y="0"/>
                </a:moveTo>
                <a:lnTo>
                  <a:pt x="1652305" y="0"/>
                </a:lnTo>
                <a:lnTo>
                  <a:pt x="1652305" y="1652305"/>
                </a:lnTo>
                <a:lnTo>
                  <a:pt x="0" y="165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8795812" y="5894278"/>
            <a:ext cx="1652305" cy="1652305"/>
          </a:xfrm>
          <a:custGeom>
            <a:avLst/>
            <a:gdLst/>
            <a:ahLst/>
            <a:cxnLst/>
            <a:rect l="l" t="t" r="r" b="b"/>
            <a:pathLst>
              <a:path w="1652305" h="1652305">
                <a:moveTo>
                  <a:pt x="0" y="0"/>
                </a:moveTo>
                <a:lnTo>
                  <a:pt x="1652305" y="0"/>
                </a:lnTo>
                <a:lnTo>
                  <a:pt x="1652305" y="1652305"/>
                </a:lnTo>
                <a:lnTo>
                  <a:pt x="0" y="165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4197527" y="506134"/>
            <a:ext cx="3640732" cy="1045131"/>
          </a:xfrm>
          <a:custGeom>
            <a:avLst/>
            <a:gdLst/>
            <a:ahLst/>
            <a:cxnLst/>
            <a:rect l="l" t="t" r="r" b="b"/>
            <a:pathLst>
              <a:path w="3640732" h="1045131">
                <a:moveTo>
                  <a:pt x="0" y="0"/>
                </a:moveTo>
                <a:lnTo>
                  <a:pt x="3640732" y="0"/>
                </a:lnTo>
                <a:lnTo>
                  <a:pt x="3640732" y="1045132"/>
                </a:lnTo>
                <a:lnTo>
                  <a:pt x="0" y="1045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TextBox 14"/>
          <p:cNvSpPr txBox="1"/>
          <p:nvPr/>
        </p:nvSpPr>
        <p:spPr>
          <a:xfrm>
            <a:off x="-829314" y="4242465"/>
            <a:ext cx="9447414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DFDFD"/>
                </a:solidFill>
                <a:latin typeface="Montserrat Black" panose="00000A00000000000000" pitchFamily="2" charset="0"/>
              </a:rPr>
              <a:t>SANCIONES </a:t>
            </a:r>
          </a:p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DFDFD"/>
                </a:solidFill>
                <a:latin typeface="Montserrat Black" panose="00000A00000000000000" pitchFamily="2" charset="0"/>
              </a:rPr>
              <a:t>DISCIPLINARIAS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61699" y="2015646"/>
            <a:ext cx="66919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Destitución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e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inhabilidad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general</a:t>
            </a:r>
          </a:p>
          <a:p>
            <a:pPr>
              <a:lnSpc>
                <a:spcPts val="4200"/>
              </a:lnSpc>
            </a:pPr>
            <a:endParaRPr lang="en-US" sz="3000" spc="-60" dirty="0">
              <a:solidFill>
                <a:srgbClr val="145DA0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306228" y="1785353"/>
            <a:ext cx="1315736" cy="93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0"/>
              </a:lnSpc>
              <a:spcBef>
                <a:spcPct val="0"/>
              </a:spcBef>
            </a:pPr>
            <a:r>
              <a:rPr lang="en-US" sz="5550" dirty="0">
                <a:solidFill>
                  <a:srgbClr val="FDFDFD"/>
                </a:solidFill>
                <a:latin typeface="Montserrat Black" panose="00000A00000000000000" pitchFamily="2" charset="0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44629" y="4191826"/>
            <a:ext cx="7193629" cy="103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Suspensión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en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el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ejercicio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del cargo </a:t>
            </a:r>
          </a:p>
          <a:p>
            <a:pPr>
              <a:lnSpc>
                <a:spcPts val="4200"/>
              </a:lnSpc>
            </a:pPr>
            <a:endParaRPr lang="en-US" sz="3000" spc="-60" dirty="0">
              <a:solidFill>
                <a:srgbClr val="145DA0"/>
              </a:solidFill>
              <a:latin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964097" y="3961533"/>
            <a:ext cx="1315736" cy="93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0"/>
              </a:lnSpc>
              <a:spcBef>
                <a:spcPct val="0"/>
              </a:spcBef>
            </a:pPr>
            <a:r>
              <a:rPr lang="en-US" sz="5550" dirty="0">
                <a:solidFill>
                  <a:srgbClr val="FDFDFD"/>
                </a:solidFill>
                <a:latin typeface="Montserrat Black" panose="00000A00000000000000" pitchFamily="2" charset="0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19567" y="6429942"/>
            <a:ext cx="891275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Multa</a:t>
            </a:r>
            <a:endParaRPr lang="en-US" sz="3000" spc="-60" dirty="0">
              <a:solidFill>
                <a:schemeClr val="tx2">
                  <a:lumMod val="75000"/>
                </a:schemeClr>
              </a:solidFill>
              <a:latin typeface="Montserrat Bold" panose="00000800000000000000" pitchFamily="2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964097" y="6204387"/>
            <a:ext cx="1315736" cy="93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0"/>
              </a:lnSpc>
              <a:spcBef>
                <a:spcPct val="0"/>
              </a:spcBef>
            </a:pPr>
            <a:r>
              <a:rPr lang="en-US" sz="5550" dirty="0">
                <a:solidFill>
                  <a:srgbClr val="FDFDFD"/>
                </a:solidFill>
                <a:latin typeface="Montserrat Black" panose="00000A00000000000000" pitchFamily="2" charset="0"/>
              </a:rPr>
              <a:t>03</a:t>
            </a:r>
          </a:p>
        </p:txBody>
      </p:sp>
      <p:sp>
        <p:nvSpPr>
          <p:cNvPr id="21" name="Freeform 21"/>
          <p:cNvSpPr/>
          <p:nvPr/>
        </p:nvSpPr>
        <p:spPr>
          <a:xfrm>
            <a:off x="8137944" y="8051408"/>
            <a:ext cx="1652305" cy="1652305"/>
          </a:xfrm>
          <a:custGeom>
            <a:avLst/>
            <a:gdLst/>
            <a:ahLst/>
            <a:cxnLst/>
            <a:rect l="l" t="t" r="r" b="b"/>
            <a:pathLst>
              <a:path w="1652305" h="1652305">
                <a:moveTo>
                  <a:pt x="0" y="0"/>
                </a:moveTo>
                <a:lnTo>
                  <a:pt x="1652305" y="0"/>
                </a:lnTo>
                <a:lnTo>
                  <a:pt x="1652305" y="1652305"/>
                </a:lnTo>
                <a:lnTo>
                  <a:pt x="0" y="165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9961699" y="8587071"/>
            <a:ext cx="891275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Amonestación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escrita</a:t>
            </a:r>
            <a:endParaRPr lang="en-US" sz="3000" spc="-60" dirty="0">
              <a:solidFill>
                <a:schemeClr val="tx2">
                  <a:lumMod val="75000"/>
                </a:schemeClr>
              </a:solidFill>
              <a:latin typeface="Montserrat Bold" panose="00000800000000000000" pitchFamily="2" charset="0"/>
            </a:endParaRPr>
          </a:p>
          <a:p>
            <a:pPr>
              <a:lnSpc>
                <a:spcPts val="4200"/>
              </a:lnSpc>
            </a:pPr>
            <a:endParaRPr lang="en-US" sz="3000" spc="-60" dirty="0">
              <a:solidFill>
                <a:srgbClr val="145DA0"/>
              </a:solidFill>
              <a:latin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306228" y="8361517"/>
            <a:ext cx="1315736" cy="93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0"/>
              </a:lnSpc>
              <a:spcBef>
                <a:spcPct val="0"/>
              </a:spcBef>
            </a:pPr>
            <a:r>
              <a:rPr lang="en-US" sz="5550" dirty="0">
                <a:solidFill>
                  <a:srgbClr val="FDFDFD"/>
                </a:solidFill>
                <a:latin typeface="Montserrat Black" panose="00000A00000000000000" pitchFamily="2" charset="0"/>
              </a:rPr>
              <a:t>04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585" b="-8233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2355463" y="1562913"/>
            <a:ext cx="13577074" cy="7161173"/>
            <a:chOff x="0" y="0"/>
            <a:chExt cx="4952954" cy="2612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953" cy="2612415"/>
            </a:xfrm>
            <a:custGeom>
              <a:avLst/>
              <a:gdLst/>
              <a:ahLst/>
              <a:cxnLst/>
              <a:rect l="l" t="t" r="r" b="b"/>
              <a:pathLst>
                <a:path w="4952953" h="2612415">
                  <a:moveTo>
                    <a:pt x="0" y="0"/>
                  </a:moveTo>
                  <a:lnTo>
                    <a:pt x="4952953" y="0"/>
                  </a:lnTo>
                  <a:lnTo>
                    <a:pt x="4952953" y="2612415"/>
                  </a:lnTo>
                  <a:lnTo>
                    <a:pt x="0" y="2612415"/>
                  </a:ln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91000"/>
                  </a:srgbClr>
                </a:gs>
                <a:gs pos="100000">
                  <a:srgbClr val="043372">
                    <a:alpha val="91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16276" y="3249415"/>
            <a:ext cx="1103585" cy="1103585"/>
            <a:chOff x="0" y="0"/>
            <a:chExt cx="1471447" cy="1471447"/>
          </a:xfrm>
        </p:grpSpPr>
        <p:sp>
          <p:nvSpPr>
            <p:cNvPr id="6" name="Freeform 6"/>
            <p:cNvSpPr/>
            <p:nvPr/>
          </p:nvSpPr>
          <p:spPr>
            <a:xfrm>
              <a:off x="487821" y="211062"/>
              <a:ext cx="495805" cy="1049323"/>
            </a:xfrm>
            <a:custGeom>
              <a:avLst/>
              <a:gdLst/>
              <a:ahLst/>
              <a:cxnLst/>
              <a:rect l="l" t="t" r="r" b="b"/>
              <a:pathLst>
                <a:path w="495805" h="1049323">
                  <a:moveTo>
                    <a:pt x="0" y="0"/>
                  </a:moveTo>
                  <a:lnTo>
                    <a:pt x="495805" y="0"/>
                  </a:lnTo>
                  <a:lnTo>
                    <a:pt x="495805" y="1049323"/>
                  </a:lnTo>
                  <a:lnTo>
                    <a:pt x="0" y="1049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471447" cy="1471447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4016276" y="5934000"/>
            <a:ext cx="1103585" cy="1103585"/>
          </a:xfrm>
          <a:custGeom>
            <a:avLst/>
            <a:gdLst/>
            <a:ahLst/>
            <a:cxnLst/>
            <a:rect l="l" t="t" r="r" b="b"/>
            <a:pathLst>
              <a:path w="1103585" h="1103585">
                <a:moveTo>
                  <a:pt x="0" y="0"/>
                </a:moveTo>
                <a:lnTo>
                  <a:pt x="1103585" y="0"/>
                </a:lnTo>
                <a:lnTo>
                  <a:pt x="1103585" y="1103585"/>
                </a:lnTo>
                <a:lnTo>
                  <a:pt x="0" y="1103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4016276" y="4632146"/>
            <a:ext cx="1103585" cy="1103585"/>
          </a:xfrm>
          <a:custGeom>
            <a:avLst/>
            <a:gdLst/>
            <a:ahLst/>
            <a:cxnLst/>
            <a:rect l="l" t="t" r="r" b="b"/>
            <a:pathLst>
              <a:path w="1103585" h="1103585">
                <a:moveTo>
                  <a:pt x="0" y="0"/>
                </a:moveTo>
                <a:lnTo>
                  <a:pt x="1103585" y="0"/>
                </a:lnTo>
                <a:lnTo>
                  <a:pt x="1103585" y="1103585"/>
                </a:lnTo>
                <a:lnTo>
                  <a:pt x="0" y="1103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5119861" y="3593562"/>
            <a:ext cx="7559315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000">
                <a:solidFill>
                  <a:srgbClr val="F4F8FF"/>
                </a:solidFill>
                <a:latin typeface="Montserrat"/>
              </a:rPr>
              <a:t>PERSONERÍA MUNICIPAL DE SOACHA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19861" y="6289578"/>
            <a:ext cx="9564996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000">
                <a:solidFill>
                  <a:srgbClr val="F4F8FF"/>
                </a:solidFill>
                <a:latin typeface="Montserrat"/>
              </a:rPr>
              <a:t>CONTACTENOS@PERSONERIA-SOACHA.GOV.CO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19861" y="4976293"/>
            <a:ext cx="6986263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000">
                <a:solidFill>
                  <a:srgbClr val="F4F8FF"/>
                </a:solidFill>
                <a:latin typeface="Montserrat"/>
              </a:rPr>
              <a:t>PERSONERIADESOACHA _ OFICIAL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825791" y="640200"/>
            <a:ext cx="3856910" cy="3991945"/>
            <a:chOff x="0" y="0"/>
            <a:chExt cx="5142547" cy="5322594"/>
          </a:xfrm>
        </p:grpSpPr>
        <p:sp>
          <p:nvSpPr>
            <p:cNvPr id="16" name="Freeform 16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3478" t="-15508" b="-15508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09240" r="-243093" b="-21990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244451" y="8053047"/>
            <a:ext cx="643825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4F8FF"/>
                </a:solidFill>
                <a:latin typeface="Montserrat"/>
              </a:rPr>
              <a:t>Recursos gráficos de Freepik.com, Pexels y flaticon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6A8">
                <a:alpha val="100000"/>
              </a:srgbClr>
            </a:gs>
            <a:gs pos="100000">
              <a:srgbClr val="04337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600" y="0"/>
            <a:ext cx="6279570" cy="10287000"/>
          </a:xfrm>
          <a:custGeom>
            <a:avLst/>
            <a:gdLst/>
            <a:ahLst/>
            <a:cxnLst/>
            <a:rect l="l" t="t" r="r" b="b"/>
            <a:pathLst>
              <a:path w="6279570" h="10287000">
                <a:moveTo>
                  <a:pt x="0" y="0"/>
                </a:moveTo>
                <a:lnTo>
                  <a:pt x="6279571" y="0"/>
                </a:lnTo>
                <a:lnTo>
                  <a:pt x="62795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" r="-216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-6167730" y="-5653359"/>
            <a:ext cx="10196686" cy="10196686"/>
          </a:xfrm>
          <a:custGeom>
            <a:avLst/>
            <a:gdLst/>
            <a:ahLst/>
            <a:cxnLst/>
            <a:rect l="l" t="t" r="r" b="b"/>
            <a:pathLst>
              <a:path w="10196686" h="10196686">
                <a:moveTo>
                  <a:pt x="0" y="0"/>
                </a:moveTo>
                <a:lnTo>
                  <a:pt x="10196686" y="0"/>
                </a:lnTo>
                <a:lnTo>
                  <a:pt x="10196686" y="10196686"/>
                </a:lnTo>
                <a:lnTo>
                  <a:pt x="0" y="10196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4697329" y="6667836"/>
            <a:ext cx="8414387" cy="8414387"/>
          </a:xfrm>
          <a:custGeom>
            <a:avLst/>
            <a:gdLst/>
            <a:ahLst/>
            <a:cxnLst/>
            <a:rect l="l" t="t" r="r" b="b"/>
            <a:pathLst>
              <a:path w="8414387" h="8414387">
                <a:moveTo>
                  <a:pt x="0" y="0"/>
                </a:moveTo>
                <a:lnTo>
                  <a:pt x="8414387" y="0"/>
                </a:lnTo>
                <a:lnTo>
                  <a:pt x="8414387" y="8414387"/>
                </a:lnTo>
                <a:lnTo>
                  <a:pt x="0" y="8414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5520658" y="3240029"/>
            <a:ext cx="1142373" cy="114237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663030" y="1659121"/>
            <a:ext cx="11091569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719"/>
              </a:lnSpc>
              <a:spcBef>
                <a:spcPct val="0"/>
              </a:spcBef>
            </a:pPr>
            <a:r>
              <a:rPr lang="en-US" sz="4766" dirty="0">
                <a:solidFill>
                  <a:srgbClr val="FFFFFF"/>
                </a:solidFill>
                <a:latin typeface="Montserrat Black" panose="00000A00000000000000" pitchFamily="2" charset="0"/>
              </a:rPr>
              <a:t>FUNCIONES DE LA PERSONERÍA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3030" y="2259983"/>
            <a:ext cx="9674413" cy="55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19"/>
              </a:lnSpc>
              <a:spcBef>
                <a:spcPct val="0"/>
              </a:spcBef>
            </a:pPr>
            <a:r>
              <a:rPr lang="en-US" sz="3274" dirty="0" err="1">
                <a:solidFill>
                  <a:srgbClr val="4BD1FB"/>
                </a:solidFill>
                <a:latin typeface="Montserrat SemiBold" panose="00000700000000000000" pitchFamily="2" charset="0"/>
              </a:rPr>
              <a:t>Según</a:t>
            </a:r>
            <a:r>
              <a:rPr lang="en-US" sz="3274" dirty="0">
                <a:solidFill>
                  <a:srgbClr val="4BD1FB"/>
                </a:solidFill>
                <a:latin typeface="Montserrat SemiBold" panose="00000700000000000000" pitchFamily="2" charset="0"/>
              </a:rPr>
              <a:t> Ley 136 de 1994 - </a:t>
            </a:r>
            <a:r>
              <a:rPr lang="en-US" sz="3274" dirty="0" err="1">
                <a:solidFill>
                  <a:srgbClr val="4BD1FB"/>
                </a:solidFill>
                <a:latin typeface="Montserrat SemiBold" panose="00000700000000000000" pitchFamily="2" charset="0"/>
              </a:rPr>
              <a:t>Artículo</a:t>
            </a:r>
            <a:r>
              <a:rPr lang="en-US" sz="3274" dirty="0">
                <a:solidFill>
                  <a:srgbClr val="4BD1FB"/>
                </a:solidFill>
                <a:latin typeface="Montserrat SemiBold" panose="00000700000000000000" pitchFamily="2" charset="0"/>
              </a:rPr>
              <a:t> 178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520658" y="5182483"/>
            <a:ext cx="1142373" cy="114237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20658" y="7125268"/>
            <a:ext cx="1142373" cy="114237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177724" y="-1000879"/>
            <a:ext cx="3856910" cy="3991945"/>
            <a:chOff x="0" y="0"/>
            <a:chExt cx="5142547" cy="5322594"/>
          </a:xfrm>
        </p:grpSpPr>
        <p:sp>
          <p:nvSpPr>
            <p:cNvPr id="17" name="Freeform 17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3478" t="-15508" b="-15508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09240" r="-243093" b="-21990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9" name="Freeform 19"/>
          <p:cNvSpPr/>
          <p:nvPr/>
        </p:nvSpPr>
        <p:spPr>
          <a:xfrm>
            <a:off x="5714233" y="3519780"/>
            <a:ext cx="755223" cy="582871"/>
          </a:xfrm>
          <a:custGeom>
            <a:avLst/>
            <a:gdLst/>
            <a:ahLst/>
            <a:cxnLst/>
            <a:rect l="l" t="t" r="r" b="b"/>
            <a:pathLst>
              <a:path w="755223" h="582871">
                <a:moveTo>
                  <a:pt x="0" y="0"/>
                </a:moveTo>
                <a:lnTo>
                  <a:pt x="755223" y="0"/>
                </a:lnTo>
                <a:lnTo>
                  <a:pt x="755223" y="582871"/>
                </a:lnTo>
                <a:lnTo>
                  <a:pt x="0" y="5828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5674905" y="5379182"/>
            <a:ext cx="794551" cy="713651"/>
          </a:xfrm>
          <a:custGeom>
            <a:avLst/>
            <a:gdLst/>
            <a:ahLst/>
            <a:cxnLst/>
            <a:rect l="l" t="t" r="r" b="b"/>
            <a:pathLst>
              <a:path w="833878" h="748974">
                <a:moveTo>
                  <a:pt x="0" y="0"/>
                </a:moveTo>
                <a:lnTo>
                  <a:pt x="833878" y="0"/>
                </a:lnTo>
                <a:lnTo>
                  <a:pt x="833878" y="748975"/>
                </a:lnTo>
                <a:lnTo>
                  <a:pt x="0" y="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21" name="Freeform 21"/>
          <p:cNvSpPr/>
          <p:nvPr/>
        </p:nvSpPr>
        <p:spPr>
          <a:xfrm>
            <a:off x="5926350" y="7361581"/>
            <a:ext cx="543106" cy="669749"/>
          </a:xfrm>
          <a:custGeom>
            <a:avLst/>
            <a:gdLst/>
            <a:ahLst/>
            <a:cxnLst/>
            <a:rect l="l" t="t" r="r" b="b"/>
            <a:pathLst>
              <a:path w="543106" h="669749">
                <a:moveTo>
                  <a:pt x="0" y="0"/>
                </a:moveTo>
                <a:lnTo>
                  <a:pt x="543106" y="0"/>
                </a:lnTo>
                <a:lnTo>
                  <a:pt x="543106" y="669749"/>
                </a:lnTo>
                <a:lnTo>
                  <a:pt x="0" y="6697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6867634" y="3597301"/>
            <a:ext cx="9694660" cy="417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Ejercer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vigilancia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de la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conducta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oficial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quienes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desempeñan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funciones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públicas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municipales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;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ejercer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preferentemente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la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función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disciplinaria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respecto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los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servidores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públicos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municipales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;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adelantar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las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investigaciones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correspondientes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, bajo la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supervigilancia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los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procuradores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provinciales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los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cuales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deberán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informar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de las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Investigaciones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3035"/>
              </a:lnSpc>
            </a:pPr>
            <a:endParaRPr lang="en-US" sz="2199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035"/>
              </a:lnSpc>
            </a:pPr>
            <a:endParaRPr lang="en-US" sz="2199" dirty="0">
              <a:solidFill>
                <a:srgbClr val="FFFFFF"/>
              </a:solidFill>
              <a:latin typeface="Montserrat"/>
            </a:endParaRPr>
          </a:p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Vigilar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el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ejercicio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eficiente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y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diligente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de las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funciones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administrativas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Montserrat"/>
              </a:rPr>
              <a:t>municipales</a:t>
            </a:r>
            <a:r>
              <a:rPr lang="en-US" sz="2199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3035"/>
              </a:lnSpc>
            </a:pPr>
            <a:endParaRPr lang="en-US" sz="2199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50721">
            <a:off x="6080933" y="4579544"/>
            <a:ext cx="13544802" cy="1127911"/>
          </a:xfrm>
          <a:custGeom>
            <a:avLst/>
            <a:gdLst/>
            <a:ahLst/>
            <a:cxnLst/>
            <a:rect l="l" t="t" r="r" b="b"/>
            <a:pathLst>
              <a:path w="13544802" h="1127911">
                <a:moveTo>
                  <a:pt x="0" y="0"/>
                </a:moveTo>
                <a:lnTo>
                  <a:pt x="13544801" y="0"/>
                </a:lnTo>
                <a:lnTo>
                  <a:pt x="13544801" y="1127912"/>
                </a:lnTo>
                <a:lnTo>
                  <a:pt x="0" y="1127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17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9638031" y="0"/>
            <a:ext cx="8423794" cy="10287000"/>
            <a:chOff x="0" y="0"/>
            <a:chExt cx="5199873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9873" cy="6350000"/>
            </a:xfrm>
            <a:custGeom>
              <a:avLst/>
              <a:gdLst/>
              <a:ahLst/>
              <a:cxnLst/>
              <a:rect l="l" t="t" r="r" b="b"/>
              <a:pathLst>
                <a:path w="5199873" h="6350000">
                  <a:moveTo>
                    <a:pt x="5199873" y="0"/>
                  </a:moveTo>
                  <a:lnTo>
                    <a:pt x="3154066" y="6350000"/>
                  </a:lnTo>
                  <a:lnTo>
                    <a:pt x="0" y="6350000"/>
                  </a:lnTo>
                  <a:lnTo>
                    <a:pt x="2045807" y="0"/>
                  </a:lnTo>
                  <a:lnTo>
                    <a:pt x="5199873" y="0"/>
                  </a:lnTo>
                  <a:close/>
                </a:path>
              </a:pathLst>
            </a:custGeom>
            <a:blipFill>
              <a:blip r:embed="rId3"/>
              <a:stretch>
                <a:fillRect l="-2570" t="-2577" r="-7082" b="-3211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 rot="-4319535">
            <a:off x="10212842" y="4966473"/>
            <a:ext cx="13544802" cy="1467480"/>
          </a:xfrm>
          <a:custGeom>
            <a:avLst/>
            <a:gdLst/>
            <a:ahLst/>
            <a:cxnLst/>
            <a:rect l="l" t="t" r="r" b="b"/>
            <a:pathLst>
              <a:path w="13544802" h="1467480">
                <a:moveTo>
                  <a:pt x="0" y="0"/>
                </a:moveTo>
                <a:lnTo>
                  <a:pt x="13544802" y="0"/>
                </a:lnTo>
                <a:lnTo>
                  <a:pt x="13544802" y="1467479"/>
                </a:lnTo>
                <a:lnTo>
                  <a:pt x="0" y="146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t="-8229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3383031" y="7956359"/>
            <a:ext cx="6766061" cy="6766061"/>
          </a:xfrm>
          <a:custGeom>
            <a:avLst/>
            <a:gdLst/>
            <a:ahLst/>
            <a:cxnLst/>
            <a:rect l="l" t="t" r="r" b="b"/>
            <a:pathLst>
              <a:path w="6766061" h="6766061">
                <a:moveTo>
                  <a:pt x="0" y="0"/>
                </a:moveTo>
                <a:lnTo>
                  <a:pt x="6766062" y="0"/>
                </a:lnTo>
                <a:lnTo>
                  <a:pt x="6766062" y="6766061"/>
                </a:lnTo>
                <a:lnTo>
                  <a:pt x="0" y="676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442572" y="155948"/>
            <a:ext cx="3640732" cy="1045131"/>
          </a:xfrm>
          <a:custGeom>
            <a:avLst/>
            <a:gdLst/>
            <a:ahLst/>
            <a:cxnLst/>
            <a:rect l="l" t="t" r="r" b="b"/>
            <a:pathLst>
              <a:path w="3640732" h="1045131">
                <a:moveTo>
                  <a:pt x="0" y="0"/>
                </a:moveTo>
                <a:lnTo>
                  <a:pt x="3640732" y="0"/>
                </a:lnTo>
                <a:lnTo>
                  <a:pt x="3640732" y="1045131"/>
                </a:lnTo>
                <a:lnTo>
                  <a:pt x="0" y="1045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1658476" y="2224762"/>
            <a:ext cx="9879016" cy="730557"/>
            <a:chOff x="0" y="0"/>
            <a:chExt cx="13172021" cy="974076"/>
          </a:xfrm>
        </p:grpSpPr>
        <p:sp>
          <p:nvSpPr>
            <p:cNvPr id="9" name="AutoShape 9"/>
            <p:cNvSpPr/>
            <p:nvPr/>
          </p:nvSpPr>
          <p:spPr>
            <a:xfrm>
              <a:off x="1103872" y="955026"/>
              <a:ext cx="8431661" cy="0"/>
            </a:xfrm>
            <a:prstGeom prst="line">
              <a:avLst/>
            </a:prstGeom>
            <a:ln w="38100" cap="flat">
              <a:solidFill>
                <a:srgbClr val="145DA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3172021" cy="983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19"/>
                </a:lnSpc>
                <a:spcBef>
                  <a:spcPct val="0"/>
                </a:spcBef>
              </a:pPr>
              <a:r>
                <a:rPr lang="en-US" sz="4766" dirty="0">
                  <a:solidFill>
                    <a:srgbClr val="02224B"/>
                  </a:solidFill>
                  <a:latin typeface="Montserrat Black" panose="00000A00000000000000" pitchFamily="2" charset="0"/>
                </a:rPr>
                <a:t>DERECHO DISCIPLINARIO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58476" y="3431322"/>
            <a:ext cx="7979554" cy="452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5"/>
              </a:lnSpc>
              <a:spcBef>
                <a:spcPct val="0"/>
              </a:spcBef>
            </a:pPr>
            <a:r>
              <a:rPr lang="en-US" sz="2887" dirty="0">
                <a:solidFill>
                  <a:srgbClr val="02224B"/>
                </a:solidFill>
                <a:latin typeface="Montserrat"/>
              </a:rPr>
              <a:t>Tiene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como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objetivo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regular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el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comportamiento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de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los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Servidores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Públicos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en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el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ejercicio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de sus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funciones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, a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través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del conjunto de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principios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y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normas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jurídicas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que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faculten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al Estado para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ejercer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potestad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sancionatoria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,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por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inobservancia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del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ordenamiento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superior y legal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vigente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;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así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como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la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omisión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o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extralimitación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en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el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ejercicio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 de </a:t>
            </a:r>
            <a:r>
              <a:rPr lang="en-US" sz="2887" dirty="0" err="1">
                <a:solidFill>
                  <a:srgbClr val="02224B"/>
                </a:solidFill>
                <a:latin typeface="Montserrat"/>
              </a:rPr>
              <a:t>funciones</a:t>
            </a:r>
            <a:r>
              <a:rPr lang="en-US" sz="2887" dirty="0">
                <a:solidFill>
                  <a:srgbClr val="02224B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298980" y="-491856"/>
            <a:ext cx="19348570" cy="11092786"/>
            <a:chOff x="0" y="0"/>
            <a:chExt cx="5095920" cy="29215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5920" cy="2921557"/>
            </a:xfrm>
            <a:custGeom>
              <a:avLst/>
              <a:gdLst/>
              <a:ahLst/>
              <a:cxnLst/>
              <a:rect l="l" t="t" r="r" b="b"/>
              <a:pathLst>
                <a:path w="5095920" h="2921557">
                  <a:moveTo>
                    <a:pt x="0" y="0"/>
                  </a:moveTo>
                  <a:lnTo>
                    <a:pt x="5095920" y="0"/>
                  </a:lnTo>
                  <a:lnTo>
                    <a:pt x="5095920" y="2921557"/>
                  </a:lnTo>
                  <a:lnTo>
                    <a:pt x="0" y="2921557"/>
                  </a:ln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64000"/>
                  </a:srgbClr>
                </a:gs>
                <a:gs pos="100000">
                  <a:srgbClr val="043372">
                    <a:alpha val="6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95920" cy="295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860225">
            <a:off x="12926962" y="4667372"/>
            <a:ext cx="9987884" cy="9875520"/>
          </a:xfrm>
          <a:custGeom>
            <a:avLst/>
            <a:gdLst/>
            <a:ahLst/>
            <a:cxnLst/>
            <a:rect l="l" t="t" r="r" b="b"/>
            <a:pathLst>
              <a:path w="9987884" h="9875520">
                <a:moveTo>
                  <a:pt x="0" y="0"/>
                </a:moveTo>
                <a:lnTo>
                  <a:pt x="9987884" y="0"/>
                </a:lnTo>
                <a:lnTo>
                  <a:pt x="9987884" y="9875520"/>
                </a:lnTo>
                <a:lnTo>
                  <a:pt x="0" y="9875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5185370">
            <a:off x="-3542676" y="-3258225"/>
            <a:ext cx="9142752" cy="9039896"/>
          </a:xfrm>
          <a:custGeom>
            <a:avLst/>
            <a:gdLst/>
            <a:ahLst/>
            <a:cxnLst/>
            <a:rect l="l" t="t" r="r" b="b"/>
            <a:pathLst>
              <a:path w="9142752" h="9039896">
                <a:moveTo>
                  <a:pt x="0" y="0"/>
                </a:moveTo>
                <a:lnTo>
                  <a:pt x="9142752" y="0"/>
                </a:lnTo>
                <a:lnTo>
                  <a:pt x="9142752" y="9039895"/>
                </a:lnTo>
                <a:lnTo>
                  <a:pt x="0" y="9039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3609871" y="2629975"/>
            <a:ext cx="11068259" cy="5027050"/>
            <a:chOff x="0" y="0"/>
            <a:chExt cx="2915097" cy="13239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15097" cy="1323997"/>
            </a:xfrm>
            <a:custGeom>
              <a:avLst/>
              <a:gdLst/>
              <a:ahLst/>
              <a:cxnLst/>
              <a:rect l="l" t="t" r="r" b="b"/>
              <a:pathLst>
                <a:path w="2915097" h="1323997">
                  <a:moveTo>
                    <a:pt x="43367" y="0"/>
                  </a:moveTo>
                  <a:lnTo>
                    <a:pt x="2871730" y="0"/>
                  </a:lnTo>
                  <a:cubicBezTo>
                    <a:pt x="2883232" y="0"/>
                    <a:pt x="2894262" y="4569"/>
                    <a:pt x="2902395" y="12702"/>
                  </a:cubicBezTo>
                  <a:cubicBezTo>
                    <a:pt x="2910528" y="20835"/>
                    <a:pt x="2915097" y="31865"/>
                    <a:pt x="2915097" y="43367"/>
                  </a:cubicBezTo>
                  <a:lnTo>
                    <a:pt x="2915097" y="1280630"/>
                  </a:lnTo>
                  <a:cubicBezTo>
                    <a:pt x="2915097" y="1292131"/>
                    <a:pt x="2910528" y="1303162"/>
                    <a:pt x="2902395" y="1311295"/>
                  </a:cubicBezTo>
                  <a:cubicBezTo>
                    <a:pt x="2894262" y="1319428"/>
                    <a:pt x="2883232" y="1323997"/>
                    <a:pt x="2871730" y="1323997"/>
                  </a:cubicBezTo>
                  <a:lnTo>
                    <a:pt x="43367" y="1323997"/>
                  </a:lnTo>
                  <a:cubicBezTo>
                    <a:pt x="31865" y="1323997"/>
                    <a:pt x="20835" y="1319428"/>
                    <a:pt x="12702" y="1311295"/>
                  </a:cubicBezTo>
                  <a:cubicBezTo>
                    <a:pt x="4569" y="1303162"/>
                    <a:pt x="0" y="1292131"/>
                    <a:pt x="0" y="1280630"/>
                  </a:cubicBezTo>
                  <a:lnTo>
                    <a:pt x="0" y="43367"/>
                  </a:lnTo>
                  <a:cubicBezTo>
                    <a:pt x="0" y="31865"/>
                    <a:pt x="4569" y="20835"/>
                    <a:pt x="12702" y="12702"/>
                  </a:cubicBezTo>
                  <a:cubicBezTo>
                    <a:pt x="20835" y="4569"/>
                    <a:pt x="31865" y="0"/>
                    <a:pt x="43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2F4F5"/>
              </a:solidFill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61925"/>
              <a:ext cx="2915097" cy="1485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94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18275" y="3667237"/>
            <a:ext cx="10051450" cy="3205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30" dirty="0">
                <a:solidFill>
                  <a:srgbClr val="FFFFFF"/>
                </a:solidFill>
                <a:latin typeface="Montserrat Bold"/>
              </a:rPr>
              <a:t>ARTÍCULO  122. </a:t>
            </a:r>
            <a:r>
              <a:rPr lang="en-US" sz="2000" spc="130" dirty="0">
                <a:solidFill>
                  <a:srgbClr val="FFFFFF"/>
                </a:solidFill>
                <a:latin typeface="Montserrat Light" panose="00000400000000000000" pitchFamily="2" charset="0"/>
              </a:rPr>
              <a:t>NO </a:t>
            </a:r>
            <a:r>
              <a:rPr lang="en-US" sz="2000" spc="130" dirty="0">
                <a:solidFill>
                  <a:srgbClr val="FFFFFF"/>
                </a:solidFill>
                <a:latin typeface="Montserrat"/>
              </a:rPr>
              <a:t>HABRÁ EMPLEO PÚBLICO QUE NO TENGA FUNCIONES DETALLADAS EN LEY O REGLAMENTO, Y PARA PROVEER LOS DE CARÁCTER REMUNERADO SE REQUIERE QUE ESTÉN CONTEMPLADOS EN LA RESPECTIVA PLANTA Y PREVISTOS SUS EMOLUMENTOS EN EL PRESUPUESTO CORRESPONDIENTE</a:t>
            </a:r>
          </a:p>
          <a:p>
            <a:pPr algn="ctr">
              <a:lnSpc>
                <a:spcPts val="2800"/>
              </a:lnSpc>
            </a:pPr>
            <a:r>
              <a:rPr lang="en-US" sz="2000" spc="130" dirty="0">
                <a:solidFill>
                  <a:srgbClr val="FFFFFF"/>
                </a:solidFill>
                <a:latin typeface="Montserrat"/>
              </a:rPr>
              <a:t>NINGÚN SERVIDOR PÚBLICO ENTRARÁ A EJERCER SU CARGO SIN PRESTAR JURAMENTO DE CUMPLIR Y DEFENDER LA CONSTITUCIÓN Y DESEMPEÑAR LOS DEBERES QUE LE IMCUMBEN. </a:t>
            </a:r>
            <a:br>
              <a:rPr lang="en-US" sz="2000" spc="130" dirty="0">
                <a:solidFill>
                  <a:srgbClr val="FFFFFF"/>
                </a:solidFill>
                <a:latin typeface="Montserrat"/>
              </a:rPr>
            </a:br>
            <a:r>
              <a:rPr lang="en-US" sz="2000" spc="130" dirty="0">
                <a:solidFill>
                  <a:srgbClr val="FFFFFF"/>
                </a:solidFill>
                <a:latin typeface="Montserrat"/>
              </a:rPr>
              <a:t>ANTES DE TOMAR POSESIÓN DEL CARGO…</a:t>
            </a:r>
          </a:p>
        </p:txBody>
      </p:sp>
      <p:sp>
        <p:nvSpPr>
          <p:cNvPr id="12" name="Freeform 12"/>
          <p:cNvSpPr/>
          <p:nvPr/>
        </p:nvSpPr>
        <p:spPr>
          <a:xfrm rot="1300313">
            <a:off x="4023307" y="3440437"/>
            <a:ext cx="622646" cy="473211"/>
          </a:xfrm>
          <a:custGeom>
            <a:avLst/>
            <a:gdLst/>
            <a:ahLst/>
            <a:cxnLst/>
            <a:rect l="l" t="t" r="r" b="b"/>
            <a:pathLst>
              <a:path w="622646" h="473211">
                <a:moveTo>
                  <a:pt x="0" y="0"/>
                </a:moveTo>
                <a:lnTo>
                  <a:pt x="622646" y="0"/>
                </a:lnTo>
                <a:lnTo>
                  <a:pt x="622646" y="473211"/>
                </a:lnTo>
                <a:lnTo>
                  <a:pt x="0" y="473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3" name="Group 13"/>
          <p:cNvGrpSpPr/>
          <p:nvPr/>
        </p:nvGrpSpPr>
        <p:grpSpPr>
          <a:xfrm>
            <a:off x="14177724" y="-1000879"/>
            <a:ext cx="3856910" cy="3991945"/>
            <a:chOff x="0" y="0"/>
            <a:chExt cx="5142547" cy="5322594"/>
          </a:xfrm>
        </p:grpSpPr>
        <p:sp>
          <p:nvSpPr>
            <p:cNvPr id="14" name="Freeform 14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3478" t="-15508" b="-15508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09240" r="-243093" b="-21990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Freeform 16"/>
          <p:cNvSpPr/>
          <p:nvPr/>
        </p:nvSpPr>
        <p:spPr>
          <a:xfrm rot="-9885789">
            <a:off x="12335827" y="6589757"/>
            <a:ext cx="622646" cy="473211"/>
          </a:xfrm>
          <a:custGeom>
            <a:avLst/>
            <a:gdLst/>
            <a:ahLst/>
            <a:cxnLst/>
            <a:rect l="l" t="t" r="r" b="b"/>
            <a:pathLst>
              <a:path w="622646" h="473211">
                <a:moveTo>
                  <a:pt x="0" y="0"/>
                </a:moveTo>
                <a:lnTo>
                  <a:pt x="622646" y="0"/>
                </a:lnTo>
                <a:lnTo>
                  <a:pt x="622646" y="473210"/>
                </a:lnTo>
                <a:lnTo>
                  <a:pt x="0" y="473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8653" y="-2346523"/>
            <a:ext cx="4357813" cy="43578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gradFill>
                <a:gsLst>
                  <a:gs pos="0">
                    <a:srgbClr val="0076A8">
                      <a:alpha val="61000"/>
                    </a:srgbClr>
                  </a:gs>
                  <a:gs pos="100000">
                    <a:srgbClr val="043372">
                      <a:alpha val="61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35850" y="2248204"/>
            <a:ext cx="6205938" cy="9332564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100000"/>
                  </a:srgbClr>
                </a:gs>
                <a:gs pos="100000">
                  <a:srgbClr val="04337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067122" y="2546169"/>
            <a:ext cx="5543394" cy="5543394"/>
            <a:chOff x="0" y="0"/>
            <a:chExt cx="8916670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4BD1F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35852" t="-1064" r="-37586" b="-733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6023" y="4269614"/>
            <a:ext cx="9647154" cy="3652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</a:pPr>
            <a:r>
              <a:rPr lang="en-US" sz="2618" spc="-52" dirty="0">
                <a:solidFill>
                  <a:srgbClr val="051D40"/>
                </a:solidFill>
                <a:latin typeface="Montserrat Bold"/>
              </a:rPr>
              <a:t>CONSTITUCIÓN POLÍTICA DE COLOMBIA</a:t>
            </a:r>
          </a:p>
          <a:p>
            <a:pPr algn="ctr">
              <a:lnSpc>
                <a:spcPts val="3665"/>
              </a:lnSpc>
            </a:pP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</a:p>
          <a:p>
            <a:pPr algn="ctr">
              <a:lnSpc>
                <a:spcPts val="3665"/>
              </a:lnSpc>
            </a:pPr>
            <a:r>
              <a:rPr lang="en-US" sz="2618" spc="-52" dirty="0" err="1">
                <a:solidFill>
                  <a:srgbClr val="051D40"/>
                </a:solidFill>
                <a:latin typeface="Montserrat Bold"/>
              </a:rPr>
              <a:t>Artículo</a:t>
            </a:r>
            <a:r>
              <a:rPr lang="en-US" sz="2618" spc="-52" dirty="0">
                <a:solidFill>
                  <a:srgbClr val="051D40"/>
                </a:solidFill>
                <a:latin typeface="Montserrat Bold"/>
              </a:rPr>
              <a:t> 6.</a:t>
            </a:r>
          </a:p>
          <a:p>
            <a:pPr algn="ctr">
              <a:lnSpc>
                <a:spcPts val="3665"/>
              </a:lnSpc>
            </a:pP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Los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particulares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sólo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son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responsables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ante las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autoridades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por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infringir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la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Constitución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y las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Leyes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. Los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servidores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públicos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los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son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por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la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misma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causa y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por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>
                <a:solidFill>
                  <a:srgbClr val="051D40"/>
                </a:solidFill>
                <a:latin typeface="Montserrat Bold"/>
              </a:rPr>
              <a:t>OMISIÓN o EXTRALIMITACIÓN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en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el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ejercicio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 de sus </a:t>
            </a:r>
            <a:r>
              <a:rPr lang="en-US" sz="2618" spc="-52" dirty="0" err="1">
                <a:solidFill>
                  <a:srgbClr val="051D40"/>
                </a:solidFill>
                <a:latin typeface="Montserrat"/>
              </a:rPr>
              <a:t>funciones</a:t>
            </a:r>
            <a:r>
              <a:rPr lang="en-US" sz="2618" spc="-52" dirty="0">
                <a:solidFill>
                  <a:srgbClr val="051D40"/>
                </a:solidFill>
                <a:latin typeface="Montserrat"/>
              </a:rPr>
              <a:t>.</a:t>
            </a:r>
          </a:p>
          <a:p>
            <a:pPr marL="0" lvl="0" indent="0" algn="l">
              <a:lnSpc>
                <a:spcPts val="3665"/>
              </a:lnSpc>
              <a:spcBef>
                <a:spcPct val="0"/>
              </a:spcBef>
            </a:pPr>
            <a:endParaRPr lang="en-US" sz="2618" spc="-52" dirty="0">
              <a:solidFill>
                <a:srgbClr val="051D4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052" y="2489019"/>
            <a:ext cx="1095709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51D40"/>
                </a:solidFill>
                <a:latin typeface="Montserrat Black" panose="00000A00000000000000" pitchFamily="2" charset="0"/>
              </a:rPr>
              <a:t>FUENTES DE DONDE SE DERIVA LA RESPONSABILIDAD DE LOS SERVIDORES PÚBLICOS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197527" y="506134"/>
            <a:ext cx="3640732" cy="1045131"/>
          </a:xfrm>
          <a:custGeom>
            <a:avLst/>
            <a:gdLst/>
            <a:ahLst/>
            <a:cxnLst/>
            <a:rect l="l" t="t" r="r" b="b"/>
            <a:pathLst>
              <a:path w="3640732" h="1045131">
                <a:moveTo>
                  <a:pt x="0" y="0"/>
                </a:moveTo>
                <a:lnTo>
                  <a:pt x="3640732" y="0"/>
                </a:lnTo>
                <a:lnTo>
                  <a:pt x="3640732" y="1045132"/>
                </a:lnTo>
                <a:lnTo>
                  <a:pt x="0" y="104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 rot="5185370">
            <a:off x="-4181123" y="-4046563"/>
            <a:ext cx="9142752" cy="9039896"/>
          </a:xfrm>
          <a:custGeom>
            <a:avLst/>
            <a:gdLst/>
            <a:ahLst/>
            <a:cxnLst/>
            <a:rect l="l" t="t" r="r" b="b"/>
            <a:pathLst>
              <a:path w="9142752" h="9039896">
                <a:moveTo>
                  <a:pt x="0" y="0"/>
                </a:moveTo>
                <a:lnTo>
                  <a:pt x="9142752" y="0"/>
                </a:lnTo>
                <a:lnTo>
                  <a:pt x="9142752" y="9039896"/>
                </a:lnTo>
                <a:lnTo>
                  <a:pt x="0" y="9039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6A8">
                <a:alpha val="100000"/>
              </a:srgbClr>
            </a:gs>
            <a:gs pos="100000">
              <a:srgbClr val="04337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63242" y="4570148"/>
            <a:ext cx="5202869" cy="1943514"/>
            <a:chOff x="0" y="0"/>
            <a:chExt cx="1678104" cy="6268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8104" cy="626850"/>
            </a:xfrm>
            <a:custGeom>
              <a:avLst/>
              <a:gdLst/>
              <a:ahLst/>
              <a:cxnLst/>
              <a:rect l="l" t="t" r="r" b="b"/>
              <a:pathLst>
                <a:path w="1678104" h="626850">
                  <a:moveTo>
                    <a:pt x="20832" y="0"/>
                  </a:moveTo>
                  <a:lnTo>
                    <a:pt x="1657272" y="0"/>
                  </a:lnTo>
                  <a:cubicBezTo>
                    <a:pt x="1668777" y="0"/>
                    <a:pt x="1678104" y="9327"/>
                    <a:pt x="1678104" y="20832"/>
                  </a:cubicBezTo>
                  <a:lnTo>
                    <a:pt x="1678104" y="606018"/>
                  </a:lnTo>
                  <a:cubicBezTo>
                    <a:pt x="1678104" y="617523"/>
                    <a:pt x="1668777" y="626850"/>
                    <a:pt x="1657272" y="626850"/>
                  </a:cubicBezTo>
                  <a:lnTo>
                    <a:pt x="20832" y="626850"/>
                  </a:lnTo>
                  <a:cubicBezTo>
                    <a:pt x="9327" y="626850"/>
                    <a:pt x="0" y="617523"/>
                    <a:pt x="0" y="606018"/>
                  </a:cubicBezTo>
                  <a:lnTo>
                    <a:pt x="0" y="20832"/>
                  </a:lnTo>
                  <a:cubicBezTo>
                    <a:pt x="0" y="9327"/>
                    <a:pt x="9327" y="0"/>
                    <a:pt x="208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386F">
                    <a:alpha val="75000"/>
                  </a:srgbClr>
                </a:gs>
                <a:gs pos="100000">
                  <a:srgbClr val="021B46">
                    <a:alpha val="75000"/>
                  </a:srgbClr>
                </a:gs>
              </a:gsLst>
              <a:lin ang="5400000"/>
            </a:gradFill>
            <a:ln w="28575" cap="sq">
              <a:solidFill>
                <a:srgbClr val="FFFFFF">
                  <a:alpha val="74902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78104" cy="62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0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63242" y="7314786"/>
            <a:ext cx="5202869" cy="1943514"/>
            <a:chOff x="0" y="0"/>
            <a:chExt cx="1678104" cy="6268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78104" cy="626850"/>
            </a:xfrm>
            <a:custGeom>
              <a:avLst/>
              <a:gdLst/>
              <a:ahLst/>
              <a:cxnLst/>
              <a:rect l="l" t="t" r="r" b="b"/>
              <a:pathLst>
                <a:path w="1678104" h="626850">
                  <a:moveTo>
                    <a:pt x="20832" y="0"/>
                  </a:moveTo>
                  <a:lnTo>
                    <a:pt x="1657272" y="0"/>
                  </a:lnTo>
                  <a:cubicBezTo>
                    <a:pt x="1668777" y="0"/>
                    <a:pt x="1678104" y="9327"/>
                    <a:pt x="1678104" y="20832"/>
                  </a:cubicBezTo>
                  <a:lnTo>
                    <a:pt x="1678104" y="606018"/>
                  </a:lnTo>
                  <a:cubicBezTo>
                    <a:pt x="1678104" y="617523"/>
                    <a:pt x="1668777" y="626850"/>
                    <a:pt x="1657272" y="626850"/>
                  </a:cubicBezTo>
                  <a:lnTo>
                    <a:pt x="20832" y="626850"/>
                  </a:lnTo>
                  <a:cubicBezTo>
                    <a:pt x="9327" y="626850"/>
                    <a:pt x="0" y="617523"/>
                    <a:pt x="0" y="606018"/>
                  </a:cubicBezTo>
                  <a:lnTo>
                    <a:pt x="0" y="20832"/>
                  </a:lnTo>
                  <a:cubicBezTo>
                    <a:pt x="0" y="9327"/>
                    <a:pt x="9327" y="0"/>
                    <a:pt x="208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386F">
                    <a:alpha val="75000"/>
                  </a:srgbClr>
                </a:gs>
                <a:gs pos="100000">
                  <a:srgbClr val="021B46">
                    <a:alpha val="75000"/>
                  </a:srgbClr>
                </a:gs>
              </a:gsLst>
              <a:lin ang="5400000"/>
            </a:gradFill>
            <a:ln w="28575" cap="sq">
              <a:solidFill>
                <a:srgbClr val="FFFFFF">
                  <a:alpha val="74902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78104" cy="62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0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14873" y="5080426"/>
            <a:ext cx="696738" cy="696738"/>
            <a:chOff x="0" y="0"/>
            <a:chExt cx="928984" cy="92898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28984" cy="928984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0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1525" y="200200"/>
              <a:ext cx="345934" cy="610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53" b="0" i="0" u="none" strike="noStrike" kern="1200" cap="none" spc="0" normalizeH="0" baseline="0" noProof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Ultra-Bold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14873" y="7938174"/>
            <a:ext cx="696738" cy="696738"/>
            <a:chOff x="0" y="0"/>
            <a:chExt cx="928984" cy="92898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928984" cy="928984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0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1525" y="200200"/>
              <a:ext cx="345934" cy="610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53" b="0" i="0" u="none" strike="noStrike" kern="1200" cap="none" spc="0" normalizeH="0" baseline="0" noProof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Ultra-Bold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651697" y="1334664"/>
            <a:ext cx="10984607" cy="245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2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¿</a:t>
            </a:r>
            <a:r>
              <a:rPr kumimoji="0" lang="en-US" sz="6002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Qué</a:t>
            </a:r>
            <a:r>
              <a:rPr kumimoji="0" lang="en-US" sz="6002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 </a:t>
            </a:r>
            <a:r>
              <a:rPr kumimoji="0" lang="en-US" sz="6002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conductas</a:t>
            </a:r>
            <a:r>
              <a:rPr kumimoji="0" lang="en-US" sz="6002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 </a:t>
            </a:r>
            <a:r>
              <a:rPr kumimoji="0" lang="en-US" sz="6002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generan</a:t>
            </a:r>
            <a:r>
              <a:rPr kumimoji="0" lang="en-US" sz="6002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 </a:t>
            </a:r>
            <a:r>
              <a:rPr kumimoji="0" lang="en-US" sz="6002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falta</a:t>
            </a:r>
            <a:r>
              <a:rPr kumimoji="0" lang="en-US" sz="6002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 </a:t>
            </a:r>
            <a:r>
              <a:rPr kumimoji="0" lang="en-US" sz="6002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disciplinaria</a:t>
            </a:r>
            <a:r>
              <a:rPr kumimoji="0" lang="en-US" sz="6002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Black" panose="00000A00000000000000" pitchFamily="2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ts val="57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2" b="0" i="0" u="none" strike="noStrike" kern="1200" cap="none" spc="0" normalizeH="0" baseline="0" noProof="0" dirty="0">
              <a:ln>
                <a:noFill/>
              </a:ln>
              <a:solidFill>
                <a:srgbClr val="F4F8FF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4177724" y="-1000879"/>
            <a:ext cx="3856910" cy="3991945"/>
            <a:chOff x="0" y="0"/>
            <a:chExt cx="5142547" cy="5322594"/>
          </a:xfrm>
        </p:grpSpPr>
        <p:sp>
          <p:nvSpPr>
            <p:cNvPr id="20" name="Freeform 20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478" t="-15508" b="-1550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9240" r="-243093" b="-21990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5185370">
            <a:off x="-2867424" y="-5899852"/>
            <a:ext cx="9142752" cy="9039896"/>
          </a:xfrm>
          <a:custGeom>
            <a:avLst/>
            <a:gdLst/>
            <a:ahLst/>
            <a:cxnLst/>
            <a:rect l="l" t="t" r="r" b="b"/>
            <a:pathLst>
              <a:path w="9142752" h="9039896">
                <a:moveTo>
                  <a:pt x="0" y="0"/>
                </a:moveTo>
                <a:lnTo>
                  <a:pt x="9142751" y="0"/>
                </a:lnTo>
                <a:lnTo>
                  <a:pt x="9142751" y="9039896"/>
                </a:lnTo>
                <a:lnTo>
                  <a:pt x="0" y="9039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0409819" y="4570148"/>
            <a:ext cx="5202869" cy="1943514"/>
            <a:chOff x="0" y="0"/>
            <a:chExt cx="1678104" cy="6268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78104" cy="626850"/>
            </a:xfrm>
            <a:custGeom>
              <a:avLst/>
              <a:gdLst/>
              <a:ahLst/>
              <a:cxnLst/>
              <a:rect l="l" t="t" r="r" b="b"/>
              <a:pathLst>
                <a:path w="1678104" h="626850">
                  <a:moveTo>
                    <a:pt x="20832" y="0"/>
                  </a:moveTo>
                  <a:lnTo>
                    <a:pt x="1657272" y="0"/>
                  </a:lnTo>
                  <a:cubicBezTo>
                    <a:pt x="1668777" y="0"/>
                    <a:pt x="1678104" y="9327"/>
                    <a:pt x="1678104" y="20832"/>
                  </a:cubicBezTo>
                  <a:lnTo>
                    <a:pt x="1678104" y="606018"/>
                  </a:lnTo>
                  <a:cubicBezTo>
                    <a:pt x="1678104" y="617523"/>
                    <a:pt x="1668777" y="626850"/>
                    <a:pt x="1657272" y="626850"/>
                  </a:cubicBezTo>
                  <a:lnTo>
                    <a:pt x="20832" y="626850"/>
                  </a:lnTo>
                  <a:cubicBezTo>
                    <a:pt x="9327" y="626850"/>
                    <a:pt x="0" y="617523"/>
                    <a:pt x="0" y="606018"/>
                  </a:cubicBezTo>
                  <a:lnTo>
                    <a:pt x="0" y="20832"/>
                  </a:lnTo>
                  <a:cubicBezTo>
                    <a:pt x="0" y="9327"/>
                    <a:pt x="9327" y="0"/>
                    <a:pt x="208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386F">
                    <a:alpha val="75000"/>
                  </a:srgbClr>
                </a:gs>
                <a:gs pos="100000">
                  <a:srgbClr val="021B46">
                    <a:alpha val="75000"/>
                  </a:srgbClr>
                </a:gs>
              </a:gsLst>
              <a:lin ang="5400000"/>
            </a:gradFill>
            <a:ln w="28575" cap="sq">
              <a:solidFill>
                <a:srgbClr val="FFFFFF">
                  <a:alpha val="74902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1678104" cy="62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0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409819" y="7314786"/>
            <a:ext cx="5202869" cy="1943514"/>
            <a:chOff x="0" y="0"/>
            <a:chExt cx="1678104" cy="6268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78104" cy="626850"/>
            </a:xfrm>
            <a:custGeom>
              <a:avLst/>
              <a:gdLst/>
              <a:ahLst/>
              <a:cxnLst/>
              <a:rect l="l" t="t" r="r" b="b"/>
              <a:pathLst>
                <a:path w="1678104" h="626850">
                  <a:moveTo>
                    <a:pt x="20832" y="0"/>
                  </a:moveTo>
                  <a:lnTo>
                    <a:pt x="1657272" y="0"/>
                  </a:lnTo>
                  <a:cubicBezTo>
                    <a:pt x="1668777" y="0"/>
                    <a:pt x="1678104" y="9327"/>
                    <a:pt x="1678104" y="20832"/>
                  </a:cubicBezTo>
                  <a:lnTo>
                    <a:pt x="1678104" y="606018"/>
                  </a:lnTo>
                  <a:cubicBezTo>
                    <a:pt x="1678104" y="617523"/>
                    <a:pt x="1668777" y="626850"/>
                    <a:pt x="1657272" y="626850"/>
                  </a:cubicBezTo>
                  <a:lnTo>
                    <a:pt x="20832" y="626850"/>
                  </a:lnTo>
                  <a:cubicBezTo>
                    <a:pt x="9327" y="626850"/>
                    <a:pt x="0" y="617523"/>
                    <a:pt x="0" y="606018"/>
                  </a:cubicBezTo>
                  <a:lnTo>
                    <a:pt x="0" y="20832"/>
                  </a:lnTo>
                  <a:cubicBezTo>
                    <a:pt x="0" y="9327"/>
                    <a:pt x="9327" y="0"/>
                    <a:pt x="208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386F">
                    <a:alpha val="75000"/>
                  </a:srgbClr>
                </a:gs>
                <a:gs pos="100000">
                  <a:srgbClr val="021B46">
                    <a:alpha val="75000"/>
                  </a:srgbClr>
                </a:gs>
              </a:gsLst>
              <a:lin ang="5400000"/>
            </a:gradFill>
            <a:ln w="28575" cap="sq">
              <a:solidFill>
                <a:srgbClr val="FFFFFF">
                  <a:alpha val="74902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678104" cy="62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0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265386" y="5143489"/>
            <a:ext cx="696738" cy="696760"/>
            <a:chOff x="0" y="0"/>
            <a:chExt cx="928984" cy="929014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928984" cy="929014"/>
              <a:chOff x="0" y="0"/>
              <a:chExt cx="812800" cy="81282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2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26">
                    <a:moveTo>
                      <a:pt x="406400" y="0"/>
                    </a:moveTo>
                    <a:cubicBezTo>
                      <a:pt x="181951" y="0"/>
                      <a:pt x="0" y="181957"/>
                      <a:pt x="0" y="406413"/>
                    </a:cubicBezTo>
                    <a:cubicBezTo>
                      <a:pt x="0" y="630869"/>
                      <a:pt x="181951" y="812826"/>
                      <a:pt x="406400" y="812826"/>
                    </a:cubicBezTo>
                    <a:cubicBezTo>
                      <a:pt x="630849" y="812826"/>
                      <a:pt x="812800" y="630869"/>
                      <a:pt x="812800" y="406413"/>
                    </a:cubicBezTo>
                    <a:cubicBezTo>
                      <a:pt x="812800" y="181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76202"/>
                <a:ext cx="660400" cy="660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0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91525" y="200200"/>
              <a:ext cx="345934" cy="610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53" b="0" i="0" u="none" strike="noStrike" kern="1200" cap="none" spc="0" normalizeH="0" baseline="0" noProof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Ultra-Bold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65386" y="7938163"/>
            <a:ext cx="696738" cy="696760"/>
            <a:chOff x="0" y="0"/>
            <a:chExt cx="928984" cy="92901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928984" cy="929014"/>
              <a:chOff x="0" y="0"/>
              <a:chExt cx="812800" cy="81282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2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26">
                    <a:moveTo>
                      <a:pt x="406400" y="0"/>
                    </a:moveTo>
                    <a:cubicBezTo>
                      <a:pt x="181951" y="0"/>
                      <a:pt x="0" y="181957"/>
                      <a:pt x="0" y="406413"/>
                    </a:cubicBezTo>
                    <a:cubicBezTo>
                      <a:pt x="0" y="630869"/>
                      <a:pt x="181951" y="812826"/>
                      <a:pt x="406400" y="812826"/>
                    </a:cubicBezTo>
                    <a:cubicBezTo>
                      <a:pt x="630849" y="812826"/>
                      <a:pt x="812800" y="630869"/>
                      <a:pt x="812800" y="406413"/>
                    </a:cubicBezTo>
                    <a:cubicBezTo>
                      <a:pt x="812800" y="181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76202"/>
                <a:ext cx="660400" cy="660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0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91525" y="200200"/>
              <a:ext cx="345934" cy="610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53" b="0" i="0" u="none" strike="noStrike" kern="1200" cap="none" spc="0" normalizeH="0" baseline="0" noProof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Ultra-Bold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406328" y="5139364"/>
            <a:ext cx="3263273" cy="3263273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8600" y="72090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CONSTITUYE FALTA DISCIPLINARIA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943894" y="5173667"/>
            <a:ext cx="424156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</a:rPr>
              <a:t>Incumplimiento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</a:rPr>
              <a:t>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</a:rPr>
              <a:t>deberes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943894" y="7942762"/>
            <a:ext cx="424156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Incursión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prohibiciones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286666" y="3315132"/>
            <a:ext cx="11714668" cy="85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falta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disciplinaria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es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aquella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conducta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que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entorpece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buena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marcha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34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 la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función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pública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y da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lugar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 la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imposición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una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sanción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890471" y="5105400"/>
            <a:ext cx="4241564" cy="95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Extralimitación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de derecho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funciones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205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4F8FF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0650145" y="7508875"/>
            <a:ext cx="4722217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Violación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régimen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inhabilidades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incompatibilidades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impedimentos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conflictos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intereses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4F8FF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4F8FF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34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11827"/>
            <a:ext cx="7450282" cy="11398827"/>
            <a:chOff x="0" y="0"/>
            <a:chExt cx="1962214" cy="3002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2214" cy="3002160"/>
            </a:xfrm>
            <a:custGeom>
              <a:avLst/>
              <a:gdLst/>
              <a:ahLst/>
              <a:cxnLst/>
              <a:rect l="l" t="t" r="r" b="b"/>
              <a:pathLst>
                <a:path w="1962214" h="3002160">
                  <a:moveTo>
                    <a:pt x="0" y="0"/>
                  </a:moveTo>
                  <a:lnTo>
                    <a:pt x="1962214" y="0"/>
                  </a:lnTo>
                  <a:lnTo>
                    <a:pt x="1962214" y="3002160"/>
                  </a:lnTo>
                  <a:lnTo>
                    <a:pt x="0" y="3002160"/>
                  </a:ln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100000"/>
                  </a:srgbClr>
                </a:gs>
                <a:gs pos="100000">
                  <a:srgbClr val="04337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62214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08170" y="-2565376"/>
            <a:ext cx="9428654" cy="942861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5507" r="-3449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23207" y="2522987"/>
            <a:ext cx="11710555" cy="2332759"/>
            <a:chOff x="0" y="0"/>
            <a:chExt cx="3084261" cy="6143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100000"/>
                  </a:srgbClr>
                </a:gs>
                <a:gs pos="100000">
                  <a:srgbClr val="04337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23207" y="5454632"/>
            <a:ext cx="11710555" cy="2332759"/>
            <a:chOff x="0" y="0"/>
            <a:chExt cx="3084261" cy="6143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100000"/>
                  </a:srgbClr>
                </a:gs>
                <a:gs pos="100000">
                  <a:srgbClr val="04337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20484" y="2412584"/>
            <a:ext cx="2553566" cy="255356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gradFill>
                <a:gsLst>
                  <a:gs pos="0">
                    <a:srgbClr val="0076A8">
                      <a:alpha val="100000"/>
                    </a:srgbClr>
                  </a:gs>
                  <a:gs pos="100000">
                    <a:srgbClr val="04337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20484" y="5320850"/>
            <a:ext cx="2553566" cy="255356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gradFill>
                <a:gsLst>
                  <a:gs pos="0">
                    <a:srgbClr val="0076A8">
                      <a:alpha val="100000"/>
                    </a:srgbClr>
                  </a:gs>
                  <a:gs pos="100000">
                    <a:srgbClr val="043372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s-CO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197527" y="506134"/>
            <a:ext cx="3640732" cy="1045131"/>
          </a:xfrm>
          <a:custGeom>
            <a:avLst/>
            <a:gdLst/>
            <a:ahLst/>
            <a:cxnLst/>
            <a:rect l="l" t="t" r="r" b="b"/>
            <a:pathLst>
              <a:path w="3640732" h="1045131">
                <a:moveTo>
                  <a:pt x="0" y="0"/>
                </a:moveTo>
                <a:lnTo>
                  <a:pt x="3640732" y="0"/>
                </a:lnTo>
                <a:lnTo>
                  <a:pt x="3640732" y="1045132"/>
                </a:lnTo>
                <a:lnTo>
                  <a:pt x="0" y="104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TextBox 20"/>
          <p:cNvSpPr txBox="1"/>
          <p:nvPr/>
        </p:nvSpPr>
        <p:spPr>
          <a:xfrm>
            <a:off x="-508420" y="7399586"/>
            <a:ext cx="8392523" cy="158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rgbClr val="FFFFFF"/>
                </a:solidFill>
                <a:latin typeface="Montserrat Black" panose="00000A00000000000000" pitchFamily="2" charset="0"/>
              </a:rPr>
              <a:t>FALTA </a:t>
            </a:r>
          </a:p>
          <a:p>
            <a:pPr algn="ctr">
              <a:lnSpc>
                <a:spcPts val="6000"/>
              </a:lnSpc>
            </a:pPr>
            <a:r>
              <a:rPr lang="en-US" sz="6600" dirty="0">
                <a:solidFill>
                  <a:srgbClr val="FFFFFF"/>
                </a:solidFill>
                <a:latin typeface="Montserrat Black" panose="00000A00000000000000" pitchFamily="2" charset="0"/>
              </a:rPr>
              <a:t>DISCIPLINARIA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53005" y="3198675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 dirty="0">
                <a:solidFill>
                  <a:srgbClr val="145DA0"/>
                </a:solidFill>
                <a:latin typeface="Montserrat Black" panose="00000A00000000000000" pitchFamily="2" charset="0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61242" y="6110838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 dirty="0">
                <a:solidFill>
                  <a:srgbClr val="145DA0"/>
                </a:solidFill>
                <a:latin typeface="Montserrat Black" panose="00000A00000000000000" pitchFamily="2" charset="0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40775" y="2827931"/>
            <a:ext cx="5556218" cy="133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9"/>
              </a:lnSpc>
            </a:pPr>
            <a:r>
              <a:rPr lang="en-US" sz="6999" dirty="0">
                <a:solidFill>
                  <a:srgbClr val="FFFFFF"/>
                </a:solidFill>
                <a:latin typeface="Montserrat Bold" panose="00000800000000000000" pitchFamily="2" charset="0"/>
              </a:rPr>
              <a:t>DOLO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040775" y="5798398"/>
            <a:ext cx="5556218" cy="133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9"/>
              </a:lnSpc>
            </a:pPr>
            <a:r>
              <a:rPr lang="en-US" sz="6999" dirty="0">
                <a:solidFill>
                  <a:srgbClr val="FFFFFF"/>
                </a:solidFill>
                <a:latin typeface="Montserrat Bold" panose="00000800000000000000" pitchFamily="2" charset="0"/>
              </a:rPr>
              <a:t>CULPA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197527" y="6016645"/>
            <a:ext cx="4383556" cy="58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767" lvl="1" indent="-340384">
              <a:lnSpc>
                <a:spcPts val="5045"/>
              </a:lnSpc>
              <a:buFont typeface="Arial"/>
              <a:buChar char="•"/>
            </a:pPr>
            <a:r>
              <a:rPr lang="en-US" sz="3153" dirty="0">
                <a:solidFill>
                  <a:srgbClr val="FFFFFF"/>
                </a:solidFill>
                <a:latin typeface="Montserrat SemiBold" panose="00000700000000000000" pitchFamily="2" charset="0"/>
              </a:rPr>
              <a:t>GRAVE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197527" y="6497186"/>
            <a:ext cx="5839883" cy="58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767" lvl="1" indent="-340384">
              <a:lnSpc>
                <a:spcPts val="5045"/>
              </a:lnSpc>
              <a:buFont typeface="Arial"/>
              <a:buChar char="•"/>
            </a:pPr>
            <a:r>
              <a:rPr lang="en-US" sz="3153" dirty="0">
                <a:solidFill>
                  <a:srgbClr val="FFFFFF"/>
                </a:solidFill>
                <a:latin typeface="Montserrat SemiBold" panose="00000700000000000000" pitchFamily="2" charset="0"/>
              </a:rPr>
              <a:t>GRAVÍSIMA</a:t>
            </a:r>
          </a:p>
        </p:txBody>
      </p:sp>
      <p:sp>
        <p:nvSpPr>
          <p:cNvPr id="27" name="Freeform 27"/>
          <p:cNvSpPr/>
          <p:nvPr/>
        </p:nvSpPr>
        <p:spPr>
          <a:xfrm rot="5185370">
            <a:off x="16614291" y="324533"/>
            <a:ext cx="9142752" cy="9039896"/>
          </a:xfrm>
          <a:custGeom>
            <a:avLst/>
            <a:gdLst/>
            <a:ahLst/>
            <a:cxnLst/>
            <a:rect l="l" t="t" r="r" b="b"/>
            <a:pathLst>
              <a:path w="9142752" h="9039896">
                <a:moveTo>
                  <a:pt x="0" y="0"/>
                </a:moveTo>
                <a:lnTo>
                  <a:pt x="9142751" y="0"/>
                </a:lnTo>
                <a:lnTo>
                  <a:pt x="9142751" y="9039896"/>
                </a:lnTo>
                <a:lnTo>
                  <a:pt x="0" y="9039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0701" y="-2009187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19149" y="-739089"/>
            <a:ext cx="11170500" cy="12644631"/>
            <a:chOff x="0" y="0"/>
            <a:chExt cx="812800" cy="9200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20062"/>
            </a:xfrm>
            <a:custGeom>
              <a:avLst/>
              <a:gdLst/>
              <a:ahLst/>
              <a:cxnLst/>
              <a:rect l="l" t="t" r="r" b="b"/>
              <a:pathLst>
                <a:path w="812800" h="920062">
                  <a:moveTo>
                    <a:pt x="406400" y="0"/>
                  </a:moveTo>
                  <a:cubicBezTo>
                    <a:pt x="181951" y="0"/>
                    <a:pt x="0" y="205963"/>
                    <a:pt x="0" y="460031"/>
                  </a:cubicBezTo>
                  <a:cubicBezTo>
                    <a:pt x="0" y="714099"/>
                    <a:pt x="181951" y="920062"/>
                    <a:pt x="406400" y="920062"/>
                  </a:cubicBezTo>
                  <a:cubicBezTo>
                    <a:pt x="630849" y="920062"/>
                    <a:pt x="812800" y="714099"/>
                    <a:pt x="812800" y="460031"/>
                  </a:cubicBezTo>
                  <a:cubicBezTo>
                    <a:pt x="812800" y="205963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4897" r="-3489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5912260" y="-1360746"/>
            <a:ext cx="13881919" cy="1388191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76A8">
                    <a:alpha val="80000"/>
                  </a:srgbClr>
                </a:gs>
                <a:gs pos="100000">
                  <a:srgbClr val="043372">
                    <a:alpha val="8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618101" y="2258091"/>
            <a:ext cx="1652305" cy="1652305"/>
          </a:xfrm>
          <a:custGeom>
            <a:avLst/>
            <a:gdLst/>
            <a:ahLst/>
            <a:cxnLst/>
            <a:rect l="l" t="t" r="r" b="b"/>
            <a:pathLst>
              <a:path w="1652305" h="1652305">
                <a:moveTo>
                  <a:pt x="0" y="0"/>
                </a:moveTo>
                <a:lnTo>
                  <a:pt x="1652305" y="0"/>
                </a:lnTo>
                <a:lnTo>
                  <a:pt x="1652305" y="1652305"/>
                </a:lnTo>
                <a:lnTo>
                  <a:pt x="0" y="165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9144000" y="4517733"/>
            <a:ext cx="1652305" cy="1652305"/>
          </a:xfrm>
          <a:custGeom>
            <a:avLst/>
            <a:gdLst/>
            <a:ahLst/>
            <a:cxnLst/>
            <a:rect l="l" t="t" r="r" b="b"/>
            <a:pathLst>
              <a:path w="1652305" h="1652305">
                <a:moveTo>
                  <a:pt x="0" y="0"/>
                </a:moveTo>
                <a:lnTo>
                  <a:pt x="1652305" y="0"/>
                </a:lnTo>
                <a:lnTo>
                  <a:pt x="1652305" y="1652305"/>
                </a:lnTo>
                <a:lnTo>
                  <a:pt x="0" y="165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8618101" y="6777374"/>
            <a:ext cx="1652305" cy="1652305"/>
          </a:xfrm>
          <a:custGeom>
            <a:avLst/>
            <a:gdLst/>
            <a:ahLst/>
            <a:cxnLst/>
            <a:rect l="l" t="t" r="r" b="b"/>
            <a:pathLst>
              <a:path w="1652305" h="1652305">
                <a:moveTo>
                  <a:pt x="0" y="0"/>
                </a:moveTo>
                <a:lnTo>
                  <a:pt x="1652305" y="0"/>
                </a:lnTo>
                <a:lnTo>
                  <a:pt x="1652305" y="1652305"/>
                </a:lnTo>
                <a:lnTo>
                  <a:pt x="0" y="1652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4197527" y="506134"/>
            <a:ext cx="3640732" cy="1045131"/>
          </a:xfrm>
          <a:custGeom>
            <a:avLst/>
            <a:gdLst/>
            <a:ahLst/>
            <a:cxnLst/>
            <a:rect l="l" t="t" r="r" b="b"/>
            <a:pathLst>
              <a:path w="3640732" h="1045131">
                <a:moveTo>
                  <a:pt x="0" y="0"/>
                </a:moveTo>
                <a:lnTo>
                  <a:pt x="3640732" y="0"/>
                </a:lnTo>
                <a:lnTo>
                  <a:pt x="3640732" y="1045132"/>
                </a:lnTo>
                <a:lnTo>
                  <a:pt x="0" y="1045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TextBox 14"/>
          <p:cNvSpPr txBox="1"/>
          <p:nvPr/>
        </p:nvSpPr>
        <p:spPr>
          <a:xfrm>
            <a:off x="-829314" y="4261515"/>
            <a:ext cx="9447414" cy="256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4080" dirty="0" err="1">
                <a:solidFill>
                  <a:srgbClr val="FDFDFD"/>
                </a:solidFill>
                <a:latin typeface="Montserrat Black" panose="00000A00000000000000" pitchFamily="2" charset="0"/>
              </a:rPr>
              <a:t>Articulo</a:t>
            </a:r>
            <a:r>
              <a:rPr lang="en-US" sz="4080" dirty="0">
                <a:solidFill>
                  <a:srgbClr val="FDFDFD"/>
                </a:solidFill>
                <a:latin typeface="Montserrat Black" panose="00000A00000000000000" pitchFamily="2" charset="0"/>
              </a:rPr>
              <a:t> 32 ley 1952 de 2019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DFDFD"/>
                </a:solidFill>
                <a:latin typeface="Montserrat Black" panose="00000A00000000000000" pitchFamily="2" charset="0"/>
              </a:rPr>
              <a:t> </a:t>
            </a:r>
            <a:r>
              <a:rPr lang="en-US" sz="3500" dirty="0" err="1">
                <a:solidFill>
                  <a:srgbClr val="FDFDFD"/>
                </a:solidFill>
                <a:latin typeface="Montserrat Black" panose="00000A00000000000000" pitchFamily="2" charset="0"/>
              </a:rPr>
              <a:t>Causales</a:t>
            </a:r>
            <a:r>
              <a:rPr lang="en-US" sz="3500" dirty="0">
                <a:solidFill>
                  <a:srgbClr val="FDFDFD"/>
                </a:solidFill>
                <a:latin typeface="Montserrat Black" panose="00000A00000000000000" pitchFamily="2" charset="0"/>
              </a:rPr>
              <a:t> de </a:t>
            </a:r>
            <a:r>
              <a:rPr lang="en-US" sz="3500" dirty="0" err="1">
                <a:solidFill>
                  <a:srgbClr val="FDFDFD"/>
                </a:solidFill>
                <a:latin typeface="Montserrat Black" panose="00000A00000000000000" pitchFamily="2" charset="0"/>
              </a:rPr>
              <a:t>extinción</a:t>
            </a:r>
            <a:r>
              <a:rPr lang="en-US" sz="3500" dirty="0">
                <a:solidFill>
                  <a:srgbClr val="FDFDFD"/>
                </a:solidFill>
                <a:latin typeface="Montserrat Black" panose="00000A00000000000000" pitchFamily="2" charset="0"/>
              </a:rPr>
              <a:t> de la </a:t>
            </a:r>
          </a:p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FDFDFD"/>
                </a:solidFill>
                <a:latin typeface="Montserrat Black" panose="00000A00000000000000" pitchFamily="2" charset="0"/>
              </a:rPr>
              <a:t>acción</a:t>
            </a:r>
            <a:r>
              <a:rPr lang="en-US" sz="3500" dirty="0">
                <a:solidFill>
                  <a:srgbClr val="FDFDFD"/>
                </a:solidFill>
                <a:latin typeface="Montserrat Black" panose="00000A00000000000000" pitchFamily="2" charset="0"/>
              </a:rPr>
              <a:t> </a:t>
            </a:r>
            <a:r>
              <a:rPr lang="en-US" sz="3500" dirty="0" err="1">
                <a:solidFill>
                  <a:srgbClr val="FDFDFD"/>
                </a:solidFill>
                <a:latin typeface="Montserrat Black" panose="00000A00000000000000" pitchFamily="2" charset="0"/>
              </a:rPr>
              <a:t>disciplinaria</a:t>
            </a:r>
            <a:r>
              <a:rPr lang="en-US" sz="3500" dirty="0">
                <a:solidFill>
                  <a:srgbClr val="FDFDFD"/>
                </a:solidFill>
                <a:latin typeface="Montserrat Black" panose="00000A00000000000000" pitchFamily="2" charset="0"/>
              </a:rPr>
              <a:t>  </a:t>
            </a:r>
          </a:p>
          <a:p>
            <a:pPr marL="0" lvl="0" indent="0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FDFDFD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441856" y="2798493"/>
            <a:ext cx="66919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La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muerte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del disciplinable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57650" y="2587249"/>
            <a:ext cx="1315736" cy="93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0"/>
              </a:lnSpc>
              <a:spcBef>
                <a:spcPct val="0"/>
              </a:spcBef>
            </a:pPr>
            <a:r>
              <a:rPr lang="en-US" sz="5550" dirty="0">
                <a:solidFill>
                  <a:srgbClr val="FDFDFD"/>
                </a:solidFill>
                <a:latin typeface="Montserrat Black" panose="00000A00000000000000" pitchFamily="2" charset="0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46485" y="5055765"/>
            <a:ext cx="66919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La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caducidad</a:t>
            </a:r>
            <a:endParaRPr lang="en-US" sz="3000" spc="-60" dirty="0">
              <a:solidFill>
                <a:schemeClr val="tx2">
                  <a:lumMod val="75000"/>
                </a:schemeClr>
              </a:solidFill>
              <a:latin typeface="Montserrat Bold" panose="00000800000000000000" pitchFamily="2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12284" y="4827842"/>
            <a:ext cx="1315736" cy="93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0"/>
              </a:lnSpc>
              <a:spcBef>
                <a:spcPct val="0"/>
              </a:spcBef>
            </a:pPr>
            <a:r>
              <a:rPr lang="en-US" sz="5550" dirty="0">
                <a:solidFill>
                  <a:srgbClr val="FDFDFD"/>
                </a:solidFill>
                <a:latin typeface="Montserrat Black" panose="00000A00000000000000" pitchFamily="2" charset="0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11208" y="7313037"/>
            <a:ext cx="891275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La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prescripción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de la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acción</a:t>
            </a:r>
            <a:r>
              <a:rPr lang="en-US" sz="3000" spc="-60" dirty="0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 </a:t>
            </a:r>
            <a:r>
              <a:rPr lang="en-US" sz="3000" spc="-60" dirty="0" err="1">
                <a:solidFill>
                  <a:schemeClr val="tx2">
                    <a:lumMod val="75000"/>
                  </a:schemeClr>
                </a:solidFill>
                <a:latin typeface="Montserrat Bold" panose="00000800000000000000" pitchFamily="2" charset="0"/>
              </a:rPr>
              <a:t>disciplinaria</a:t>
            </a:r>
            <a:endParaRPr lang="en-US" sz="3000" spc="-60" dirty="0">
              <a:solidFill>
                <a:schemeClr val="tx2">
                  <a:lumMod val="75000"/>
                </a:schemeClr>
              </a:solidFill>
              <a:latin typeface="Montserrat Bold" panose="00000800000000000000" pitchFamily="2" charset="0"/>
            </a:endParaRPr>
          </a:p>
          <a:p>
            <a:pPr>
              <a:lnSpc>
                <a:spcPts val="4200"/>
              </a:lnSpc>
            </a:pPr>
            <a:endParaRPr lang="en-US" sz="3000" spc="-60" dirty="0">
              <a:solidFill>
                <a:srgbClr val="145DA0"/>
              </a:solidFill>
              <a:latin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86385" y="7087484"/>
            <a:ext cx="1315736" cy="93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0"/>
              </a:lnSpc>
              <a:spcBef>
                <a:spcPct val="0"/>
              </a:spcBef>
            </a:pPr>
            <a:r>
              <a:rPr lang="en-US" sz="5550" dirty="0">
                <a:solidFill>
                  <a:srgbClr val="FDFDFD"/>
                </a:solidFill>
                <a:latin typeface="Montserrat Black" panose="00000A00000000000000" pitchFamily="2" charset="0"/>
              </a:rPr>
              <a:t>03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6A8">
                <a:alpha val="100000"/>
              </a:srgbClr>
            </a:gs>
            <a:gs pos="100000">
              <a:srgbClr val="04337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686379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25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19631" y="1991102"/>
            <a:ext cx="12175970" cy="96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7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</a:rPr>
              <a:t>SUJETOS DISCIPLINABLES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177724" y="-1000879"/>
            <a:ext cx="3856910" cy="3991945"/>
            <a:chOff x="0" y="0"/>
            <a:chExt cx="5142547" cy="5322594"/>
          </a:xfrm>
        </p:grpSpPr>
        <p:sp>
          <p:nvSpPr>
            <p:cNvPr id="7" name="Freeform 7"/>
            <p:cNvSpPr/>
            <p:nvPr/>
          </p:nvSpPr>
          <p:spPr>
            <a:xfrm>
              <a:off x="1386848" y="0"/>
              <a:ext cx="3755699" cy="5322594"/>
            </a:xfrm>
            <a:custGeom>
              <a:avLst/>
              <a:gdLst/>
              <a:ahLst/>
              <a:cxnLst/>
              <a:rect l="l" t="t" r="r" b="b"/>
              <a:pathLst>
                <a:path w="3755699" h="5322594">
                  <a:moveTo>
                    <a:pt x="0" y="0"/>
                  </a:moveTo>
                  <a:lnTo>
                    <a:pt x="3755699" y="0"/>
                  </a:lnTo>
                  <a:lnTo>
                    <a:pt x="3755699" y="5322594"/>
                  </a:lnTo>
                  <a:lnTo>
                    <a:pt x="0" y="53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3478" t="-15508" b="-1550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722689"/>
              <a:ext cx="1386848" cy="1163699"/>
            </a:xfrm>
            <a:custGeom>
              <a:avLst/>
              <a:gdLst/>
              <a:ahLst/>
              <a:cxnLst/>
              <a:rect l="l" t="t" r="r" b="b"/>
              <a:pathLst>
                <a:path w="1386848" h="1163699">
                  <a:moveTo>
                    <a:pt x="0" y="0"/>
                  </a:moveTo>
                  <a:lnTo>
                    <a:pt x="1386848" y="0"/>
                  </a:lnTo>
                  <a:lnTo>
                    <a:pt x="1386848" y="1163699"/>
                  </a:lnTo>
                  <a:lnTo>
                    <a:pt x="0" y="116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9240" r="-243093" b="-21990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513802" y="2901741"/>
            <a:ext cx="12175970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294" normalizeH="0" baseline="0" noProof="0" dirty="0">
                <a:ln>
                  <a:noFill/>
                </a:ln>
                <a:solidFill>
                  <a:srgbClr val="F5FFF5"/>
                </a:solidFill>
                <a:effectLst/>
                <a:uLnTx/>
                <a:uFillTx/>
                <a:latin typeface="Montserrat Bold" panose="00000800000000000000" pitchFamily="2" charset="0"/>
              </a:rPr>
              <a:t>ARTÍCULO 25. </a:t>
            </a:r>
            <a:r>
              <a:rPr kumimoji="0" lang="en-US" sz="3000" b="0" i="0" u="none" strike="noStrike" kern="1200" cap="none" spc="294" normalizeH="0" baseline="0" noProof="0" dirty="0" err="1">
                <a:ln>
                  <a:noFill/>
                </a:ln>
                <a:solidFill>
                  <a:srgbClr val="F5FFF5"/>
                </a:solidFill>
                <a:effectLst/>
                <a:uLnTx/>
                <a:uFillTx/>
                <a:latin typeface="Montserrat Bold" panose="00000800000000000000" pitchFamily="2" charset="0"/>
              </a:rPr>
              <a:t>Destinatarios</a:t>
            </a:r>
            <a:r>
              <a:rPr kumimoji="0" lang="en-US" sz="3000" b="0" i="0" u="none" strike="noStrike" kern="1200" cap="none" spc="294" normalizeH="0" baseline="0" noProof="0" dirty="0">
                <a:ln>
                  <a:noFill/>
                </a:ln>
                <a:solidFill>
                  <a:srgbClr val="F5FFF5"/>
                </a:solidFill>
                <a:effectLst/>
                <a:uLnTx/>
                <a:uFillTx/>
                <a:latin typeface="Montserrat Bold" panose="00000800000000000000" pitchFamily="2" charset="0"/>
              </a:rPr>
              <a:t> de la ley </a:t>
            </a:r>
            <a:r>
              <a:rPr kumimoji="0" lang="en-US" sz="3000" b="0" i="0" u="none" strike="noStrike" kern="1200" cap="none" spc="294" normalizeH="0" baseline="0" noProof="0" dirty="0" err="1">
                <a:ln>
                  <a:noFill/>
                </a:ln>
                <a:solidFill>
                  <a:srgbClr val="F5FFF5"/>
                </a:solidFill>
                <a:effectLst/>
                <a:uLnTx/>
                <a:uFillTx/>
                <a:latin typeface="Montserrat Bold" panose="00000800000000000000" pitchFamily="2" charset="0"/>
              </a:rPr>
              <a:t>disciplinaria</a:t>
            </a:r>
            <a:endParaRPr kumimoji="0" lang="en-US" sz="3000" b="0" i="0" u="none" strike="noStrike" kern="1200" cap="none" spc="294" normalizeH="0" baseline="0" noProof="0" dirty="0">
              <a:ln>
                <a:noFill/>
              </a:ln>
              <a:solidFill>
                <a:srgbClr val="F5FFF5"/>
              </a:solidFill>
              <a:effectLst/>
              <a:uLnTx/>
              <a:uFillTx/>
              <a:latin typeface="Montserrat Bold" panose="000008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69203" y="4537874"/>
            <a:ext cx="9665169" cy="210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Son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destinatarios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la ley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disciplinarios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41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servidores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públicos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aunque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se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encuentren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41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retirados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del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servicio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y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particulares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41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contempladosen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esta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ley.</a:t>
            </a:r>
          </a:p>
        </p:txBody>
      </p:sp>
      <p:sp>
        <p:nvSpPr>
          <p:cNvPr id="11" name="Freeform 11"/>
          <p:cNvSpPr/>
          <p:nvPr/>
        </p:nvSpPr>
        <p:spPr>
          <a:xfrm rot="-3514582">
            <a:off x="14699197" y="4975999"/>
            <a:ext cx="9142752" cy="9039896"/>
          </a:xfrm>
          <a:custGeom>
            <a:avLst/>
            <a:gdLst/>
            <a:ahLst/>
            <a:cxnLst/>
            <a:rect l="l" t="t" r="r" b="b"/>
            <a:pathLst>
              <a:path w="9142752" h="9039896">
                <a:moveTo>
                  <a:pt x="0" y="0"/>
                </a:moveTo>
                <a:lnTo>
                  <a:pt x="9142751" y="0"/>
                </a:lnTo>
                <a:lnTo>
                  <a:pt x="9142751" y="9039896"/>
                </a:lnTo>
                <a:lnTo>
                  <a:pt x="0" y="9039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805</Words>
  <Application>Microsoft Office PowerPoint</Application>
  <PresentationFormat>Personalizado</PresentationFormat>
  <Paragraphs>145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30" baseType="lpstr">
      <vt:lpstr>Arial MT Black</vt:lpstr>
      <vt:lpstr>Montserrat Bold</vt:lpstr>
      <vt:lpstr>Montserrat Medium</vt:lpstr>
      <vt:lpstr>Arial</vt:lpstr>
      <vt:lpstr>Montserrat SemiBold</vt:lpstr>
      <vt:lpstr>Aileron Bold</vt:lpstr>
      <vt:lpstr>Aileron</vt:lpstr>
      <vt:lpstr>Calibri</vt:lpstr>
      <vt:lpstr>Montserrat</vt:lpstr>
      <vt:lpstr>Montserrat Ultra-Bold</vt:lpstr>
      <vt:lpstr>Montserrat Light</vt:lpstr>
      <vt:lpstr>Montserrat Black</vt:lpstr>
      <vt:lpstr>DM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Delincuencia Justicia Profesional Azul</dc:title>
  <dc:creator>Prensa Personeria</dc:creator>
  <cp:lastModifiedBy>Prensa Personeria</cp:lastModifiedBy>
  <cp:revision>2</cp:revision>
  <dcterms:created xsi:type="dcterms:W3CDTF">2006-08-16T00:00:00Z</dcterms:created>
  <dcterms:modified xsi:type="dcterms:W3CDTF">2024-04-10T21:52:15Z</dcterms:modified>
  <dc:identifier>DAGCCUoxa00</dc:identifier>
</cp:coreProperties>
</file>