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310" r:id="rId4"/>
    <p:sldId id="330" r:id="rId5"/>
    <p:sldId id="331" r:id="rId6"/>
    <p:sldId id="297" r:id="rId7"/>
    <p:sldId id="332" r:id="rId8"/>
    <p:sldId id="333" r:id="rId9"/>
    <p:sldId id="334" r:id="rId10"/>
    <p:sldId id="335" r:id="rId11"/>
    <p:sldId id="336" r:id="rId12"/>
    <p:sldId id="337"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70F47-94AB-41E8-8425-B182DF5AAF45}" type="datetimeFigureOut">
              <a:rPr lang="es-CO" smtClean="0"/>
              <a:t>26/06/2024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4C138-5C32-48B5-AF92-A64F4FBC108D}" type="slidenum">
              <a:rPr lang="es-CO" smtClean="0"/>
              <a:t>‹Nº›</a:t>
            </a:fld>
            <a:endParaRPr lang="es-CO"/>
          </a:p>
        </p:txBody>
      </p:sp>
    </p:spTree>
    <p:extLst>
      <p:ext uri="{BB962C8B-B14F-4D97-AF65-F5344CB8AC3E}">
        <p14:creationId xmlns:p14="http://schemas.microsoft.com/office/powerpoint/2010/main" val="18631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4CF73-316B-4AD4-3C84-3196A42CDE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CF321F4-404B-9FFB-A008-F151BDBEE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8F1DC0-BF4E-4A1D-BB69-9AD1D7F26CEE}"/>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5" name="Marcador de pie de página 4">
            <a:extLst>
              <a:ext uri="{FF2B5EF4-FFF2-40B4-BE49-F238E27FC236}">
                <a16:creationId xmlns:a16="http://schemas.microsoft.com/office/drawing/2014/main" id="{9DB66FB1-BDA4-E483-92E6-9706557DD10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DF8BA8-9967-87A9-FD8D-83CDD531576B}"/>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39320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822BC7-0123-83EC-9A2E-2C8617CC7D0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83EE9B5-63BB-DB87-7AE2-4BEF4A4621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91D1F2-7406-8928-C30C-25BD4AB6D3AD}"/>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5" name="Marcador de pie de página 4">
            <a:extLst>
              <a:ext uri="{FF2B5EF4-FFF2-40B4-BE49-F238E27FC236}">
                <a16:creationId xmlns:a16="http://schemas.microsoft.com/office/drawing/2014/main" id="{EB4BE9B1-BEE1-1665-C212-424B0EDF0F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97BAF0C-65CD-3B09-3FA7-926E2832FD46}"/>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7121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69C102-AD4B-2955-1AF8-29F9079570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7DBD39E-BDC8-0757-82D5-99969FCC19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18A595B-24A9-6D41-9C63-F01A9B2F69D3}"/>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5" name="Marcador de pie de página 4">
            <a:extLst>
              <a:ext uri="{FF2B5EF4-FFF2-40B4-BE49-F238E27FC236}">
                <a16:creationId xmlns:a16="http://schemas.microsoft.com/office/drawing/2014/main" id="{B8E53497-AFA0-E739-84C3-5FD69F4154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729B683-8963-9B7A-378D-5ED0D58BCF5F}"/>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28973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34770-3F1E-B784-C365-5053BBA5D3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533AF05-5082-EE97-B6DD-67120E62DAA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FDED4A-335B-26F8-97FE-EFC3042AF892}"/>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5" name="Marcador de pie de página 4">
            <a:extLst>
              <a:ext uri="{FF2B5EF4-FFF2-40B4-BE49-F238E27FC236}">
                <a16:creationId xmlns:a16="http://schemas.microsoft.com/office/drawing/2014/main" id="{CB98E607-B147-3D48-63D9-6D2CD151505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D50C39-ABF3-D29A-57E2-6A93C6C67A32}"/>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63968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CF7FB-00CA-0C97-5E21-9DCD6290B7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5464D35-4B0E-ECA9-2A45-4717D8F11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3393E0-1085-29C9-2AE8-FE08BED02243}"/>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5" name="Marcador de pie de página 4">
            <a:extLst>
              <a:ext uri="{FF2B5EF4-FFF2-40B4-BE49-F238E27FC236}">
                <a16:creationId xmlns:a16="http://schemas.microsoft.com/office/drawing/2014/main" id="{3A511BE3-48D2-D3F8-55B2-BE938BEC54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BD3C11-110E-B0E2-A93B-6A9421465A78}"/>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36080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39441-7A8B-8656-6BCF-151CBBC1F25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D315541-398E-450B-9CC0-C1402BD6C9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87B0107-85A7-1BA0-0997-B37FE4E8693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3AA623F-A345-CE40-1ECB-C7189C7CC9F2}"/>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6" name="Marcador de pie de página 5">
            <a:extLst>
              <a:ext uri="{FF2B5EF4-FFF2-40B4-BE49-F238E27FC236}">
                <a16:creationId xmlns:a16="http://schemas.microsoft.com/office/drawing/2014/main" id="{D0D80891-8F7C-5CC4-DB54-9AA2BC7A4A8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887D6A-2EF5-F6A2-79DD-4B41D5CE6457}"/>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37960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60045-77E2-2967-A580-CD8B02B4CE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01A6E55-5CD4-06EF-E165-3CC17F2D9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C3CD304-1A2D-1FDD-70DF-2A33B727424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BD30E1D-16D6-78BC-8D4D-CCD340576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C9D6FC6-1D99-FB5D-4525-89861FCD490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686B7C5-56FF-0220-CCD8-98A0A1650D5C}"/>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8" name="Marcador de pie de página 7">
            <a:extLst>
              <a:ext uri="{FF2B5EF4-FFF2-40B4-BE49-F238E27FC236}">
                <a16:creationId xmlns:a16="http://schemas.microsoft.com/office/drawing/2014/main" id="{F98B0BBF-F9EA-1742-90E8-21E685ECA2F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CF9E3E7-4A6A-0CFD-0100-A33B67A3AC8D}"/>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45969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5EBDA-B2F7-F1ED-490B-AB73B3DDDA8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075C982-945C-97A6-D2AA-2F969769D468}"/>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4" name="Marcador de pie de página 3">
            <a:extLst>
              <a:ext uri="{FF2B5EF4-FFF2-40B4-BE49-F238E27FC236}">
                <a16:creationId xmlns:a16="http://schemas.microsoft.com/office/drawing/2014/main" id="{C1459805-DA80-5F6F-BD49-89C80CC39D9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C11A4F9-E72E-A35A-5AB6-F310AA4C1047}"/>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2802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86413F-A37E-F9F8-0310-3AF77FA514A9}"/>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3" name="Marcador de pie de página 2">
            <a:extLst>
              <a:ext uri="{FF2B5EF4-FFF2-40B4-BE49-F238E27FC236}">
                <a16:creationId xmlns:a16="http://schemas.microsoft.com/office/drawing/2014/main" id="{3714EC4C-3355-EC80-B800-708B28D0C82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B1A8717-AD5D-BE51-42DE-34F25370CB45}"/>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98031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572F2-4E8A-E066-8411-A6FA56036F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CB9E9B-1E7A-6694-0D43-50B9BE8A0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FC49D61-E8A8-63CA-48D2-FE28655F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5E3CAB-9934-8A42-44A8-51BA8A53E922}"/>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6" name="Marcador de pie de página 5">
            <a:extLst>
              <a:ext uri="{FF2B5EF4-FFF2-40B4-BE49-F238E27FC236}">
                <a16:creationId xmlns:a16="http://schemas.microsoft.com/office/drawing/2014/main" id="{6E0113A0-C74A-DB3D-F166-8CFF134B3BB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3456E5C-9CD0-FB67-520F-068C659CF3DC}"/>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65823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63C56-E942-0510-1F44-CF35428D5D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46C1598-508F-6827-3D0E-9FE7C072B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1B4D22C-0323-8566-E397-49AEFAC41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2DE747-3D74-F926-4D17-FCE1BD5F0157}"/>
              </a:ext>
            </a:extLst>
          </p:cNvPr>
          <p:cNvSpPr>
            <a:spLocks noGrp="1"/>
          </p:cNvSpPr>
          <p:nvPr>
            <p:ph type="dt" sz="half" idx="10"/>
          </p:nvPr>
        </p:nvSpPr>
        <p:spPr/>
        <p:txBody>
          <a:bodyPr/>
          <a:lstStyle/>
          <a:p>
            <a:fld id="{55707B28-15E9-47C3-BF8D-400D8594640E}" type="datetimeFigureOut">
              <a:rPr lang="es-CO" smtClean="0"/>
              <a:t>26/06/2024</a:t>
            </a:fld>
            <a:endParaRPr lang="es-CO"/>
          </a:p>
        </p:txBody>
      </p:sp>
      <p:sp>
        <p:nvSpPr>
          <p:cNvPr id="6" name="Marcador de pie de página 5">
            <a:extLst>
              <a:ext uri="{FF2B5EF4-FFF2-40B4-BE49-F238E27FC236}">
                <a16:creationId xmlns:a16="http://schemas.microsoft.com/office/drawing/2014/main" id="{DC167FBD-5D03-B973-589C-E960C19AC7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CF583CC-8943-B681-F316-A98A2678F06E}"/>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2074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27C9BE-5CCD-3079-1451-E43710868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B2EAE8-95E6-A020-19E5-196DD9DF4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E18325-9EEF-AAB0-AA84-B745D9A00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07B28-15E9-47C3-BF8D-400D8594640E}" type="datetimeFigureOut">
              <a:rPr lang="es-CO" smtClean="0"/>
              <a:t>26/06/2024</a:t>
            </a:fld>
            <a:endParaRPr lang="es-CO"/>
          </a:p>
        </p:txBody>
      </p:sp>
      <p:sp>
        <p:nvSpPr>
          <p:cNvPr id="5" name="Marcador de pie de página 4">
            <a:extLst>
              <a:ext uri="{FF2B5EF4-FFF2-40B4-BE49-F238E27FC236}">
                <a16:creationId xmlns:a16="http://schemas.microsoft.com/office/drawing/2014/main" id="{A7ECE752-1CC2-AD68-B94A-32F2C2E29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F751517-C4B4-4CE7-7599-B686EACE6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FF57-8F49-4D6F-B4DD-7EB2DEC689F2}" type="slidenum">
              <a:rPr lang="es-CO" smtClean="0"/>
              <a:t>‹Nº›</a:t>
            </a:fld>
            <a:endParaRPr lang="es-CO"/>
          </a:p>
        </p:txBody>
      </p:sp>
    </p:spTree>
    <p:extLst>
      <p:ext uri="{BB962C8B-B14F-4D97-AF65-F5344CB8AC3E}">
        <p14:creationId xmlns:p14="http://schemas.microsoft.com/office/powerpoint/2010/main" val="344524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4E0387-F448-C593-DC4C-38709AB5755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7041" y="7921"/>
            <a:ext cx="12177918" cy="6850078"/>
          </a:xfrm>
          <a:prstGeom prst="rect">
            <a:avLst/>
          </a:prstGeom>
        </p:spPr>
      </p:pic>
      <p:sp>
        <p:nvSpPr>
          <p:cNvPr id="12" name="CuadroTexto 11">
            <a:extLst>
              <a:ext uri="{FF2B5EF4-FFF2-40B4-BE49-F238E27FC236}">
                <a16:creationId xmlns:a16="http://schemas.microsoft.com/office/drawing/2014/main" id="{105C5BAB-B146-C6AA-44CD-8D519DDDFC89}"/>
              </a:ext>
            </a:extLst>
          </p:cNvPr>
          <p:cNvSpPr txBox="1"/>
          <p:nvPr/>
        </p:nvSpPr>
        <p:spPr>
          <a:xfrm rot="21417369">
            <a:off x="2953129" y="2245506"/>
            <a:ext cx="6285742" cy="1200329"/>
          </a:xfrm>
          <a:prstGeom prst="rect">
            <a:avLst/>
          </a:prstGeom>
          <a:noFill/>
        </p:spPr>
        <p:txBody>
          <a:bodyPr wrap="square" rtlCol="0">
            <a:spAutoFit/>
            <a:scene3d>
              <a:camera prst="orthographicFront">
                <a:rot lat="1200000" lon="0" rev="0"/>
              </a:camera>
              <a:lightRig rig="threePt" dir="t"/>
            </a:scene3d>
          </a:bodyPr>
          <a:lstStyle/>
          <a:p>
            <a:pPr algn="ctr"/>
            <a:r>
              <a:rPr lang="es-CO" sz="3600" b="1" dirty="0">
                <a:solidFill>
                  <a:schemeClr val="bg1"/>
                </a:solidFill>
              </a:rPr>
              <a:t>SEMANA POR LA CONVIVENCIA ESCOLAR</a:t>
            </a:r>
            <a:endParaRPr lang="es-CO" sz="3600" dirty="0">
              <a:solidFill>
                <a:schemeClr val="bg1"/>
              </a:solidFill>
            </a:endParaRPr>
          </a:p>
        </p:txBody>
      </p:sp>
      <p:sp>
        <p:nvSpPr>
          <p:cNvPr id="14" name="CuadroTexto 13">
            <a:extLst>
              <a:ext uri="{FF2B5EF4-FFF2-40B4-BE49-F238E27FC236}">
                <a16:creationId xmlns:a16="http://schemas.microsoft.com/office/drawing/2014/main" id="{6E63A2F6-5BED-E901-B01C-575DC0805B60}"/>
              </a:ext>
            </a:extLst>
          </p:cNvPr>
          <p:cNvSpPr txBox="1"/>
          <p:nvPr/>
        </p:nvSpPr>
        <p:spPr>
          <a:xfrm rot="21417369">
            <a:off x="2296423" y="3804571"/>
            <a:ext cx="7279888" cy="830997"/>
          </a:xfrm>
          <a:prstGeom prst="rect">
            <a:avLst/>
          </a:prstGeom>
          <a:noFill/>
        </p:spPr>
        <p:txBody>
          <a:bodyPr wrap="square" rtlCol="0">
            <a:spAutoFit/>
            <a:scene3d>
              <a:camera prst="orthographicFront">
                <a:rot lat="1200000" lon="0" rev="0"/>
              </a:camera>
              <a:lightRig rig="threePt" dir="t"/>
            </a:scene3d>
          </a:bodyPr>
          <a:lstStyle/>
          <a:p>
            <a:pPr algn="ctr"/>
            <a:r>
              <a:rPr lang="es-CO" sz="2400" b="1" dirty="0">
                <a:solidFill>
                  <a:schemeClr val="bg1"/>
                </a:solidFill>
              </a:rPr>
              <a:t>RUTAS DE ATENCIÓN INTEGRAL PARA LA CONVIVENCIA ESCOLAR</a:t>
            </a:r>
            <a:endParaRPr lang="es-CO" sz="2400" dirty="0">
              <a:solidFill>
                <a:schemeClr val="bg1"/>
              </a:solidFill>
            </a:endParaRPr>
          </a:p>
        </p:txBody>
      </p:sp>
    </p:spTree>
    <p:extLst>
      <p:ext uri="{BB962C8B-B14F-4D97-AF65-F5344CB8AC3E}">
        <p14:creationId xmlns:p14="http://schemas.microsoft.com/office/powerpoint/2010/main" val="301611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6C77E6-7FA0-47FD-9719-3A397473E3FE}"/>
              </a:ext>
            </a:extLst>
          </p:cNvPr>
          <p:cNvSpPr txBox="1"/>
          <p:nvPr/>
        </p:nvSpPr>
        <p:spPr>
          <a:xfrm>
            <a:off x="410817" y="2117899"/>
            <a:ext cx="432020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PROTOCOLOS A SEGUIR ANTE CADA SITUACIÓN TIPO II:</a:t>
            </a:r>
          </a:p>
        </p:txBody>
      </p:sp>
      <p:sp>
        <p:nvSpPr>
          <p:cNvPr id="9" name="CuadroTexto 8">
            <a:extLst>
              <a:ext uri="{FF2B5EF4-FFF2-40B4-BE49-F238E27FC236}">
                <a16:creationId xmlns:a16="http://schemas.microsoft.com/office/drawing/2014/main" id="{5A925EB5-1E0D-455E-A1D0-152EA5787D47}"/>
              </a:ext>
            </a:extLst>
          </p:cNvPr>
          <p:cNvSpPr txBox="1"/>
          <p:nvPr/>
        </p:nvSpPr>
        <p:spPr>
          <a:xfrm>
            <a:off x="4943061" y="403700"/>
            <a:ext cx="6718853"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Brindar atención inmediata en salud física y mental de los afectados.</a:t>
            </a:r>
          </a:p>
        </p:txBody>
      </p:sp>
      <p:sp>
        <p:nvSpPr>
          <p:cNvPr id="12" name="CuadroTexto 11">
            <a:extLst>
              <a:ext uri="{FF2B5EF4-FFF2-40B4-BE49-F238E27FC236}">
                <a16:creationId xmlns:a16="http://schemas.microsoft.com/office/drawing/2014/main" id="{A2560DF9-9A98-4E2E-A72E-147F97164615}"/>
              </a:ext>
            </a:extLst>
          </p:cNvPr>
          <p:cNvSpPr txBox="1"/>
          <p:nvPr/>
        </p:nvSpPr>
        <p:spPr>
          <a:xfrm>
            <a:off x="4929807" y="1177953"/>
            <a:ext cx="6718852"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Remitir la situación a las autoridades administrativas cuando se requieran medidas de restablecimiento de derechos.</a:t>
            </a:r>
          </a:p>
        </p:txBody>
      </p:sp>
      <p:sp>
        <p:nvSpPr>
          <p:cNvPr id="13" name="CuadroTexto 12">
            <a:extLst>
              <a:ext uri="{FF2B5EF4-FFF2-40B4-BE49-F238E27FC236}">
                <a16:creationId xmlns:a16="http://schemas.microsoft.com/office/drawing/2014/main" id="{B2A67C3B-618F-4F89-B506-4D1E1B0684B4}"/>
              </a:ext>
            </a:extLst>
          </p:cNvPr>
          <p:cNvSpPr txBox="1"/>
          <p:nvPr/>
        </p:nvSpPr>
        <p:spPr>
          <a:xfrm>
            <a:off x="4929807" y="1954394"/>
            <a:ext cx="6718852"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Adoptar medidas de protección para los involucrados para evitar posibles acciones en su contra.</a:t>
            </a:r>
          </a:p>
        </p:txBody>
      </p:sp>
      <p:sp>
        <p:nvSpPr>
          <p:cNvPr id="14" name="CuadroTexto 13">
            <a:extLst>
              <a:ext uri="{FF2B5EF4-FFF2-40B4-BE49-F238E27FC236}">
                <a16:creationId xmlns:a16="http://schemas.microsoft.com/office/drawing/2014/main" id="{21F47F6F-AF8C-4DC4-8F01-1AEC96945841}"/>
              </a:ext>
            </a:extLst>
          </p:cNvPr>
          <p:cNvSpPr txBox="1"/>
          <p:nvPr/>
        </p:nvSpPr>
        <p:spPr>
          <a:xfrm>
            <a:off x="4929807" y="2726222"/>
            <a:ext cx="6718852"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Informar de manera inmediata a los padres, madres o acudientes.</a:t>
            </a:r>
          </a:p>
        </p:txBody>
      </p:sp>
      <p:sp>
        <p:nvSpPr>
          <p:cNvPr id="16" name="CuadroTexto 15">
            <a:extLst>
              <a:ext uri="{FF2B5EF4-FFF2-40B4-BE49-F238E27FC236}">
                <a16:creationId xmlns:a16="http://schemas.microsoft.com/office/drawing/2014/main" id="{A87EF273-C2B4-4AE4-AE84-70CCC4C83217}"/>
              </a:ext>
            </a:extLst>
          </p:cNvPr>
          <p:cNvSpPr txBox="1"/>
          <p:nvPr/>
        </p:nvSpPr>
        <p:spPr>
          <a:xfrm>
            <a:off x="4929807" y="3488340"/>
            <a:ext cx="6718852"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El Comité Escolar de Convivencia realizará el análisis del caso y seguimiento de las soluciones.</a:t>
            </a:r>
          </a:p>
        </p:txBody>
      </p:sp>
      <p:sp>
        <p:nvSpPr>
          <p:cNvPr id="18" name="CuadroTexto 17">
            <a:extLst>
              <a:ext uri="{FF2B5EF4-FFF2-40B4-BE49-F238E27FC236}">
                <a16:creationId xmlns:a16="http://schemas.microsoft.com/office/drawing/2014/main" id="{2266E20F-1F2B-4010-9A0B-691957BA4808}"/>
              </a:ext>
            </a:extLst>
          </p:cNvPr>
          <p:cNvSpPr txBox="1"/>
          <p:nvPr/>
        </p:nvSpPr>
        <p:spPr>
          <a:xfrm>
            <a:off x="4943061" y="4253377"/>
            <a:ext cx="6705598" cy="923330"/>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Determinar acciones restaurativas para la reparación de los daños causados, el restablecimiento de los derechos y la reconciliación.</a:t>
            </a:r>
          </a:p>
        </p:txBody>
      </p:sp>
    </p:spTree>
    <p:extLst>
      <p:ext uri="{BB962C8B-B14F-4D97-AF65-F5344CB8AC3E}">
        <p14:creationId xmlns:p14="http://schemas.microsoft.com/office/powerpoint/2010/main" val="35853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3594AE1-E11B-4C70-99FA-5B9EAF48F988}"/>
              </a:ext>
            </a:extLst>
          </p:cNvPr>
          <p:cNvSpPr txBox="1"/>
          <p:nvPr/>
        </p:nvSpPr>
        <p:spPr>
          <a:xfrm>
            <a:off x="808383" y="898629"/>
            <a:ext cx="6096000"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alibri" panose="020F0502020204030204"/>
                <a:ea typeface="+mn-ea"/>
                <a:cs typeface="+mn-cs"/>
              </a:rPr>
              <a:t>Situaciones Tipo III: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Corresponden a este tipo las situaciones de agresión escolar que sean constitutivas de presuntos delitos contra la libertad, integridad y formación sexual, referidos en el Título IV del Libro II de la Ley 599 de 2000 o cuando constituyen cualquier otro delito establecido en la ley penal colombiana vigente.</a:t>
            </a:r>
          </a:p>
        </p:txBody>
      </p:sp>
      <p:sp>
        <p:nvSpPr>
          <p:cNvPr id="4" name="CuadroTexto 3">
            <a:extLst>
              <a:ext uri="{FF2B5EF4-FFF2-40B4-BE49-F238E27FC236}">
                <a16:creationId xmlns:a16="http://schemas.microsoft.com/office/drawing/2014/main" id="{688E5581-16CB-41CD-BC12-1E96B3CF60E2}"/>
              </a:ext>
            </a:extLst>
          </p:cNvPr>
          <p:cNvSpPr txBox="1"/>
          <p:nvPr/>
        </p:nvSpPr>
        <p:spPr>
          <a:xfrm>
            <a:off x="7427417" y="1595791"/>
            <a:ext cx="4560451"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CLASIFICACIÓN SOBRE LAS SITUACIONES</a:t>
            </a:r>
          </a:p>
        </p:txBody>
      </p:sp>
    </p:spTree>
    <p:extLst>
      <p:ext uri="{BB962C8B-B14F-4D97-AF65-F5344CB8AC3E}">
        <p14:creationId xmlns:p14="http://schemas.microsoft.com/office/powerpoint/2010/main" val="251035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6C77E6-7FA0-47FD-9719-3A397473E3FE}"/>
              </a:ext>
            </a:extLst>
          </p:cNvPr>
          <p:cNvSpPr txBox="1"/>
          <p:nvPr/>
        </p:nvSpPr>
        <p:spPr>
          <a:xfrm>
            <a:off x="410817" y="2117899"/>
            <a:ext cx="432020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PROTOCOLOS A SEGUIR ANTE CADA SITUACIÓN TIPO III:</a:t>
            </a:r>
          </a:p>
        </p:txBody>
      </p:sp>
      <p:sp>
        <p:nvSpPr>
          <p:cNvPr id="10" name="CuadroTexto 9">
            <a:extLst>
              <a:ext uri="{FF2B5EF4-FFF2-40B4-BE49-F238E27FC236}">
                <a16:creationId xmlns:a16="http://schemas.microsoft.com/office/drawing/2014/main" id="{CDCCE0F3-948C-4159-91CD-C757104B33D1}"/>
              </a:ext>
            </a:extLst>
          </p:cNvPr>
          <p:cNvSpPr txBox="1"/>
          <p:nvPr/>
        </p:nvSpPr>
        <p:spPr>
          <a:xfrm>
            <a:off x="4863548" y="604487"/>
            <a:ext cx="6904382"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Citar a los integrantes del Comité Escolar de Convivencia y ponerlos en conocimiento del caso.</a:t>
            </a:r>
          </a:p>
        </p:txBody>
      </p:sp>
      <p:sp>
        <p:nvSpPr>
          <p:cNvPr id="15" name="CuadroTexto 14">
            <a:extLst>
              <a:ext uri="{FF2B5EF4-FFF2-40B4-BE49-F238E27FC236}">
                <a16:creationId xmlns:a16="http://schemas.microsoft.com/office/drawing/2014/main" id="{35D5AF0D-D0B4-457F-80CC-1CEFB519D1ED}"/>
              </a:ext>
            </a:extLst>
          </p:cNvPr>
          <p:cNvSpPr txBox="1"/>
          <p:nvPr/>
        </p:nvSpPr>
        <p:spPr>
          <a:xfrm>
            <a:off x="4863547" y="1446648"/>
            <a:ext cx="6917635" cy="923330"/>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Adoptar las medidas propias para proteger a la víctima, a quien se le atribuye la agresión y a las personas que hayan informado o hagan parte de la situación presentada.</a:t>
            </a:r>
          </a:p>
        </p:txBody>
      </p:sp>
      <p:sp>
        <p:nvSpPr>
          <p:cNvPr id="17" name="CuadroTexto 16">
            <a:extLst>
              <a:ext uri="{FF2B5EF4-FFF2-40B4-BE49-F238E27FC236}">
                <a16:creationId xmlns:a16="http://schemas.microsoft.com/office/drawing/2014/main" id="{1708DA17-71FF-409C-85AE-48F72BF70ACF}"/>
              </a:ext>
            </a:extLst>
          </p:cNvPr>
          <p:cNvSpPr txBox="1"/>
          <p:nvPr/>
        </p:nvSpPr>
        <p:spPr>
          <a:xfrm>
            <a:off x="4863547" y="2565808"/>
            <a:ext cx="6917634"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Realizar el reporte en el Sistema de Información Unificado de Convivencia Escolar.</a:t>
            </a:r>
          </a:p>
        </p:txBody>
      </p:sp>
      <p:sp>
        <p:nvSpPr>
          <p:cNvPr id="19" name="CuadroTexto 18">
            <a:extLst>
              <a:ext uri="{FF2B5EF4-FFF2-40B4-BE49-F238E27FC236}">
                <a16:creationId xmlns:a16="http://schemas.microsoft.com/office/drawing/2014/main" id="{CCE22ED3-FF58-4A00-A1D2-DD4E5B1F91DD}"/>
              </a:ext>
            </a:extLst>
          </p:cNvPr>
          <p:cNvSpPr txBox="1"/>
          <p:nvPr/>
        </p:nvSpPr>
        <p:spPr>
          <a:xfrm>
            <a:off x="4863546" y="3429000"/>
            <a:ext cx="6904381" cy="1477328"/>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Realizar seguimiento por parte del Comité Escolar de Convivencia, de la autoridad que asuma el conocimiento y del comité municipal, distrital o departamental de convivencia escolar que ejerza jurisdicción sobre el establecimiento educativo.</a:t>
            </a:r>
          </a:p>
        </p:txBody>
      </p:sp>
    </p:spTree>
    <p:extLst>
      <p:ext uri="{BB962C8B-B14F-4D97-AF65-F5344CB8AC3E}">
        <p14:creationId xmlns:p14="http://schemas.microsoft.com/office/powerpoint/2010/main" val="29466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E259D2-E1E3-4FA1-8C45-583ADA5F840A}"/>
              </a:ext>
            </a:extLst>
          </p:cNvPr>
          <p:cNvSpPr txBox="1"/>
          <p:nvPr/>
        </p:nvSpPr>
        <p:spPr>
          <a:xfrm>
            <a:off x="625175" y="2288943"/>
            <a:ext cx="4072660" cy="1077218"/>
          </a:xfrm>
          <a:prstGeom prst="rect">
            <a:avLst/>
          </a:prstGeom>
          <a:noFill/>
        </p:spPr>
        <p:txBody>
          <a:bodyPr wrap="square" rtlCol="0">
            <a:spAutoFit/>
            <a:scene3d>
              <a:camera prst="orthographicFront">
                <a:rot lat="1200000" lon="0" rev="0"/>
              </a:camera>
              <a:lightRig rig="threePt" dir="t"/>
            </a:scene3d>
          </a:bodyPr>
          <a:lstStyle/>
          <a:p>
            <a:r>
              <a:rPr lang="es-MX" sz="3200" b="1" dirty="0">
                <a:latin typeface="Helvetica" pitchFamily="2" charset="0"/>
              </a:rPr>
              <a:t>Rutas Convivencia Escolar</a:t>
            </a:r>
            <a:endParaRPr lang="es-CO" sz="3200" b="1" dirty="0">
              <a:latin typeface="Helvetica" pitchFamily="2" charset="0"/>
            </a:endParaRPr>
          </a:p>
        </p:txBody>
      </p:sp>
    </p:spTree>
    <p:extLst>
      <p:ext uri="{BB962C8B-B14F-4D97-AF65-F5344CB8AC3E}">
        <p14:creationId xmlns:p14="http://schemas.microsoft.com/office/powerpoint/2010/main" val="150023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A4775B-534E-B243-5CEE-9D49CE9D9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559" y="492167"/>
            <a:ext cx="9234124" cy="5130069"/>
          </a:xfrm>
          <a:prstGeom prst="rect">
            <a:avLst/>
          </a:prstGeom>
        </p:spPr>
      </p:pic>
    </p:spTree>
    <p:extLst>
      <p:ext uri="{BB962C8B-B14F-4D97-AF65-F5344CB8AC3E}">
        <p14:creationId xmlns:p14="http://schemas.microsoft.com/office/powerpoint/2010/main" val="401567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111A60E-6760-4E62-84D4-3576D6AF3E5D}"/>
              </a:ext>
            </a:extLst>
          </p:cNvPr>
          <p:cNvSpPr txBox="1"/>
          <p:nvPr/>
        </p:nvSpPr>
        <p:spPr>
          <a:xfrm>
            <a:off x="478172" y="613868"/>
            <a:ext cx="11333528"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Artículo 21. </a:t>
            </a:r>
            <a:r>
              <a:rPr kumimoji="0" lang="es-ES" sz="2000" b="1" i="0" u="sng" strike="noStrike" kern="1200" cap="none" spc="0" normalizeH="0" baseline="0" noProof="0" dirty="0">
                <a:ln>
                  <a:noFill/>
                </a:ln>
                <a:solidFill>
                  <a:srgbClr val="3A1E0C"/>
                </a:solidFill>
                <a:effectLst/>
                <a:uLnTx/>
                <a:uFillTx/>
                <a:latin typeface="Arial" panose="020B0604020202020204" pitchFamily="34" charset="0"/>
                <a:cs typeface="Arial" panose="020B0604020202020204" pitchFamily="34" charset="0"/>
              </a:rPr>
              <a:t>Ley1620 de 2013 Ruta de Atención Integral para la convivencia escolar</a:t>
            </a:r>
            <a:r>
              <a:rPr lang="es-ES" sz="2000" b="1" u="sng" dirty="0">
                <a:solidFill>
                  <a:srgbClr val="3A1E0C"/>
                </a:solidFill>
                <a:latin typeface="Arial" panose="020B0604020202020204" pitchFamily="34" charset="0"/>
                <a:cs typeface="Arial" panose="020B0604020202020204" pitchFamily="34" charset="0"/>
              </a:rPr>
              <a:t>:</a:t>
            </a:r>
            <a:r>
              <a:rPr lang="es-ES" sz="2000" b="1" dirty="0">
                <a:solidFill>
                  <a:srgbClr val="3A1E0C"/>
                </a:solidFill>
                <a:latin typeface="Arial" panose="020B0604020202020204" pitchFamily="34" charset="0"/>
                <a:cs typeface="Arial" panose="020B0604020202020204" pitchFamily="34" charset="0"/>
              </a:rPr>
              <a:t> </a:t>
            </a:r>
            <a:r>
              <a:rPr kumimoji="0" lang="es-CO"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Manual de convivencia. En el marco del Sistema Nacional de Convivencia Escolar y Formación para los Derechos Humanos, la Educación para la Sexualidad y la Prevención y Mitigación de la Violencia Escolar, y además de lo establecido en el artículo 87 de la Ley 115 de 1994, los manuales de convivencia deben identificar nuevas formas y alternativas para incentivar y fortalecer la convivencia escolar y el ejercicio de los derechos humanos, sexuales y reproductivos de los estudiantes, que permitan aprender del error, respetar la diversidad y dirimir los conflictos de manera pacífica, así como de posibles situaciones y conductas que atenten contra el ejercicio de sus derechos.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000" noProof="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El manual concederá al educador el rol de orientador y mediador en situaciones que atenten contra la convivencia escolar y el ejercicio de los derechos humanos, sexuales y reproductivos, así como funciones en la detección temprana de estas mismas situaciones, a los estudiantes, el manual les concederá un rol activo para participar en la definición de acciones para el manejo de estas situaciones, en el marco de la ruta de atención integral.</a:t>
            </a:r>
          </a:p>
        </p:txBody>
      </p:sp>
    </p:spTree>
    <p:extLst>
      <p:ext uri="{BB962C8B-B14F-4D97-AF65-F5344CB8AC3E}">
        <p14:creationId xmlns:p14="http://schemas.microsoft.com/office/powerpoint/2010/main" val="205842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111A60E-6760-4E62-84D4-3576D6AF3E5D}"/>
              </a:ext>
            </a:extLst>
          </p:cNvPr>
          <p:cNvSpPr txBox="1"/>
          <p:nvPr/>
        </p:nvSpPr>
        <p:spPr>
          <a:xfrm>
            <a:off x="878351" y="865538"/>
            <a:ext cx="10435298"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Artículo 19. </a:t>
            </a:r>
            <a:r>
              <a:rPr kumimoji="0" lang="es-ES" sz="2000" b="1" i="0" u="sng" strike="noStrike" kern="1200" cap="none" spc="0" normalizeH="0" baseline="0" noProof="0" dirty="0">
                <a:ln>
                  <a:noFill/>
                </a:ln>
                <a:solidFill>
                  <a:srgbClr val="3A1E0C"/>
                </a:solidFill>
                <a:effectLst/>
                <a:uLnTx/>
                <a:uFillTx/>
                <a:latin typeface="Arial" panose="020B0604020202020204" pitchFamily="34" charset="0"/>
                <a:cs typeface="Arial" panose="020B0604020202020204" pitchFamily="34" charset="0"/>
              </a:rPr>
              <a:t>Ley1620 de 2013 Ruta de Atención Integral para la convivencia escolar:</a:t>
            </a:r>
            <a:r>
              <a:rPr kumimoji="0" lang="es-ES" sz="2000" b="1" i="0" strike="noStrike" kern="1200" cap="none" spc="0" normalizeH="0" baseline="0" noProof="0" dirty="0">
                <a:ln>
                  <a:noFill/>
                </a:ln>
                <a:solidFill>
                  <a:srgbClr val="3A1E0C"/>
                </a:solidFill>
                <a:effectLst/>
                <a:uLnTx/>
                <a:uFillTx/>
                <a:latin typeface="Arial" panose="020B0604020202020204" pitchFamily="34" charset="0"/>
                <a:cs typeface="Arial" panose="020B0604020202020204" pitchFamily="34" charset="0"/>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Responsabilidades de los docentes en el Sistema Nacional de Convivencia Escolar y Formación para los Derechos Humanos, la Educación para la Sexualidad y la Prevención y Mitigación de la Violencia Escolar. Además de las que establece la normatividad vigente y que le son propias, tendrán las siguientes responsabilidades: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0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Identificar, reportar y realizar el seguimiento a los casos de acoso escolar, violencia escolar y vulneración de derechos sexuales y reproductivos que afecten a estudiantes del establecimiento educativo, acorde con los artículos 11 y 12 de la Ley 1146 de 2007 y demás normatividad vigente, con el manual de convivencia y con los protocolos definidos en la Ruta de Atención Integral para la Convivencia Escolar.</a:t>
            </a:r>
            <a:endParaRPr kumimoji="0" lang="es-CO"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1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713DD8B-4244-4B30-8FD4-E32AB1ACA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152" y="394282"/>
            <a:ext cx="7481019" cy="4990239"/>
          </a:xfrm>
          <a:prstGeom prst="rect">
            <a:avLst/>
          </a:prstGeom>
        </p:spPr>
      </p:pic>
    </p:spTree>
    <p:extLst>
      <p:ext uri="{BB962C8B-B14F-4D97-AF65-F5344CB8AC3E}">
        <p14:creationId xmlns:p14="http://schemas.microsoft.com/office/powerpoint/2010/main" val="305258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34CB92-2251-45C5-9074-9DA8F90C9EDC}"/>
              </a:ext>
            </a:extLst>
          </p:cNvPr>
          <p:cNvSpPr txBox="1"/>
          <p:nvPr/>
        </p:nvSpPr>
        <p:spPr>
          <a:xfrm>
            <a:off x="617138" y="1288014"/>
            <a:ext cx="6175513" cy="29238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Situaciones Tipo 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Los conflictos manejados inadecuadamente y aquellas situaciones esporádicas que inciden negativamente en el clima escolar, y que en ningún caso generan daños al cuerpo o a la salud.</a:t>
            </a:r>
          </a:p>
        </p:txBody>
      </p:sp>
      <p:sp>
        <p:nvSpPr>
          <p:cNvPr id="6" name="CuadroTexto 5">
            <a:extLst>
              <a:ext uri="{FF2B5EF4-FFF2-40B4-BE49-F238E27FC236}">
                <a16:creationId xmlns:a16="http://schemas.microsoft.com/office/drawing/2014/main" id="{5A994AE5-1DF5-4906-895E-6C19880E2909}"/>
              </a:ext>
            </a:extLst>
          </p:cNvPr>
          <p:cNvSpPr txBox="1"/>
          <p:nvPr/>
        </p:nvSpPr>
        <p:spPr>
          <a:xfrm>
            <a:off x="7427417" y="1595791"/>
            <a:ext cx="4560451"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CLASIFICACIÓN SOBRE LAS SITUACIONES</a:t>
            </a:r>
          </a:p>
        </p:txBody>
      </p:sp>
    </p:spTree>
    <p:extLst>
      <p:ext uri="{BB962C8B-B14F-4D97-AF65-F5344CB8AC3E}">
        <p14:creationId xmlns:p14="http://schemas.microsoft.com/office/powerpoint/2010/main" val="10729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6C77E6-7FA0-47FD-9719-3A397473E3FE}"/>
              </a:ext>
            </a:extLst>
          </p:cNvPr>
          <p:cNvSpPr txBox="1"/>
          <p:nvPr/>
        </p:nvSpPr>
        <p:spPr>
          <a:xfrm>
            <a:off x="410817" y="2117899"/>
            <a:ext cx="432020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PROTOCOLOS A SEGUIR ANTE CADA SITUACIÓN TIPO I</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45616531-0ABE-4C84-85A0-95DD1294EA3D}"/>
              </a:ext>
            </a:extLst>
          </p:cNvPr>
          <p:cNvSpPr txBox="1"/>
          <p:nvPr/>
        </p:nvSpPr>
        <p:spPr>
          <a:xfrm>
            <a:off x="5378559" y="1471568"/>
            <a:ext cx="6096000"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Reunir inmediatamente a las partes involucradas en el conflicto y mediar de manera pedagógica.</a:t>
            </a:r>
          </a:p>
        </p:txBody>
      </p:sp>
      <p:sp>
        <p:nvSpPr>
          <p:cNvPr id="8" name="CuadroTexto 7">
            <a:extLst>
              <a:ext uri="{FF2B5EF4-FFF2-40B4-BE49-F238E27FC236}">
                <a16:creationId xmlns:a16="http://schemas.microsoft.com/office/drawing/2014/main" id="{BDCA1D39-4579-4EB0-ACAB-3B45961B940A}"/>
              </a:ext>
            </a:extLst>
          </p:cNvPr>
          <p:cNvSpPr txBox="1"/>
          <p:nvPr/>
        </p:nvSpPr>
        <p:spPr>
          <a:xfrm>
            <a:off x="5378559" y="2355721"/>
            <a:ext cx="6096000" cy="923330"/>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Fijar la forma de solución de manera imparcial, equitativa y justa, encaminada a buscar la reparación de los daños causados.</a:t>
            </a:r>
          </a:p>
        </p:txBody>
      </p:sp>
      <p:sp>
        <p:nvSpPr>
          <p:cNvPr id="10" name="CuadroTexto 9">
            <a:extLst>
              <a:ext uri="{FF2B5EF4-FFF2-40B4-BE49-F238E27FC236}">
                <a16:creationId xmlns:a16="http://schemas.microsoft.com/office/drawing/2014/main" id="{89CFB852-1018-4D0D-A4D0-F6F40E56B4EA}"/>
              </a:ext>
            </a:extLst>
          </p:cNvPr>
          <p:cNvSpPr txBox="1"/>
          <p:nvPr/>
        </p:nvSpPr>
        <p:spPr>
          <a:xfrm>
            <a:off x="5378559" y="3516873"/>
            <a:ext cx="6096000" cy="646331"/>
          </a:xfrm>
          <a:prstGeom prst="rect">
            <a:avLst/>
          </a:prstGeom>
          <a:noFill/>
          <a:ln>
            <a:solidFill>
              <a:schemeClr val="tx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Realizar seguimiento del caso y de los compromisos a fin de verificar si la solución fue efectiva.</a:t>
            </a:r>
          </a:p>
        </p:txBody>
      </p:sp>
    </p:spTree>
    <p:extLst>
      <p:ext uri="{BB962C8B-B14F-4D97-AF65-F5344CB8AC3E}">
        <p14:creationId xmlns:p14="http://schemas.microsoft.com/office/powerpoint/2010/main" val="331536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B6B09EA-15B4-4F13-BD63-9C20B9030898}"/>
              </a:ext>
            </a:extLst>
          </p:cNvPr>
          <p:cNvSpPr txBox="1"/>
          <p:nvPr/>
        </p:nvSpPr>
        <p:spPr>
          <a:xfrm>
            <a:off x="5100507" y="335066"/>
            <a:ext cx="6694414"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Situaciones Tipo II: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Corresponden a este tipo las situaciones de agresión escolar, acoso escolar (Bullying) y ciberacoso (Ciberbullying), que no revistan las características de la comisión de un delito y que cumplen con cualquiera de las siguientes características: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se presenten de manera repetida o sistemática.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causen daños al cuerpo o a la salud sin generar incapacidad alguna para cualquiera de los involucrados.</a:t>
            </a:r>
          </a:p>
        </p:txBody>
      </p:sp>
      <p:sp>
        <p:nvSpPr>
          <p:cNvPr id="4" name="CuadroTexto 3">
            <a:extLst>
              <a:ext uri="{FF2B5EF4-FFF2-40B4-BE49-F238E27FC236}">
                <a16:creationId xmlns:a16="http://schemas.microsoft.com/office/drawing/2014/main" id="{92545550-E254-4D4C-BF93-6A0775232C5E}"/>
              </a:ext>
            </a:extLst>
          </p:cNvPr>
          <p:cNvSpPr txBox="1"/>
          <p:nvPr/>
        </p:nvSpPr>
        <p:spPr>
          <a:xfrm>
            <a:off x="221274" y="1795453"/>
            <a:ext cx="4560451"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CLASIFICACIÓN SOBRE LAS SITUACIONES</a:t>
            </a:r>
          </a:p>
        </p:txBody>
      </p:sp>
    </p:spTree>
    <p:extLst>
      <p:ext uri="{BB962C8B-B14F-4D97-AF65-F5344CB8AC3E}">
        <p14:creationId xmlns:p14="http://schemas.microsoft.com/office/powerpoint/2010/main" val="16670294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814</Words>
  <Application>Microsoft Office PowerPoint</Application>
  <PresentationFormat>Panorámica</PresentationFormat>
  <Paragraphs>40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Helvetica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Erika Trinidad Grisalez Hoyos</cp:lastModifiedBy>
  <cp:revision>41</cp:revision>
  <dcterms:created xsi:type="dcterms:W3CDTF">2024-01-24T00:04:18Z</dcterms:created>
  <dcterms:modified xsi:type="dcterms:W3CDTF">2024-06-26T16:34:22Z</dcterms:modified>
</cp:coreProperties>
</file>