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5" r:id="rId3"/>
    <p:sldId id="319" r:id="rId4"/>
    <p:sldId id="318" r:id="rId5"/>
    <p:sldId id="320" r:id="rId6"/>
    <p:sldId id="321" r:id="rId7"/>
    <p:sldId id="322" r:id="rId8"/>
    <p:sldId id="323" r:id="rId9"/>
    <p:sldId id="324" r:id="rId10"/>
    <p:sldId id="32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70F47-94AB-41E8-8425-B182DF5AAF45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4C138-5C32-48B5-AF92-A64F4FBC10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1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4CF73-316B-4AD4-3C84-3196A42CD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F321F4-404B-9FFB-A008-F151BDBEE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8F1DC0-BF4E-4A1D-BB69-9AD1D7F2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B66FB1-BDA4-E483-92E6-9706557D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DF8BA8-9967-87A9-FD8D-83CDD531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202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22BC7-0123-83EC-9A2E-2C8617CC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3EE9B5-63BB-DB87-7AE2-4BEF4A462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1D1F2-7406-8928-C30C-25BD4AB6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BE9B1-BEE1-1665-C212-424B0EDF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BAF0C-65CD-3B09-3FA7-926E2832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21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69C102-AD4B-2955-1AF8-29F9079570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DBD39E-BDC8-0757-82D5-99969FCC1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8A595B-24A9-6D41-9C63-F01A9B2F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53497-AFA0-E739-84C3-5FD69F41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29B683-8963-9B7A-378D-5ED0D58B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73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34770-3F1E-B784-C365-5053BBA5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33AF05-5082-EE97-B6DD-67120E62D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FDED4A-335B-26F8-97FE-EFC3042A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8E607-B147-3D48-63D9-6D2CD1515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50C39-ABF3-D29A-57E2-6A93C6C6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68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CF7FB-00CA-0C97-5E21-9DCD6290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64D35-4B0E-ECA9-2A45-4717D8F11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393E0-1085-29C9-2AE8-FE08BED0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11BE3-48D2-D3F8-55B2-BE938BEC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D3C11-110E-B0E2-A93B-6A942146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0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39441-7A8B-8656-6BCF-151CBBC1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315541-398E-450B-9CC0-C1402BD6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7B0107-85A7-1BA0-0997-B37FE4E8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AA623F-A345-CE40-1ECB-C7189C7C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D80891-8F7C-5CC4-DB54-9AA2BC7A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887D6A-2EF5-F6A2-79DD-4B41D5CE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0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60045-77E2-2967-A580-CD8B02B4C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1A6E55-5CD4-06EF-E165-3CC17F2D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3CD304-1A2D-1FDD-70DF-2A33B7274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D30E1D-16D6-78BC-8D4D-CCD340576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9D6FC6-1D99-FB5D-4525-89861FCD4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686B7C5-56FF-0220-CCD8-98A0A165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8B0BBF-F9EA-1742-90E8-21E685EC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CF9E3E7-4A6A-0CFD-0100-A33B67A3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969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5EBDA-B2F7-F1ED-490B-AB73B3DD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75C982-945C-97A6-D2AA-2F969769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459805-DA80-5F6F-BD49-89C80CC3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11A4F9-E72E-A35A-5AB6-F310AA4C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21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6413F-A37E-F9F8-0310-3AF77FA5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14EC4C-3355-EC80-B800-708B28D0C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1A8717-AD5D-BE51-42DE-34F25370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031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572F2-4E8A-E066-8411-A6FA5603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B9E9B-1E7A-6694-0D43-50B9BE8A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49D61-E8A8-63CA-48D2-FE28655F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5E3CAB-9934-8A42-44A8-51BA8A53E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0113A0-C74A-DB3D-F166-8CFF134B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456E5C-9CD0-FB67-520F-068C659C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23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63C56-E942-0510-1F44-CF35428D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6C1598-508F-6827-3D0E-9FE7C072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B4D22C-0323-8566-E397-49AEFAC41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2DE747-3D74-F926-4D17-FCE1BD5F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167FBD-5D03-B973-589C-E960C19AC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F583CC-8943-B681-F316-A98A2678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745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27C9BE-5CCD-3079-1451-E4371086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B2EAE8-95E6-A020-19E5-196DD9DF4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E18325-9EEF-AAB0-AA84-B745D9A00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07B28-15E9-47C3-BF8D-400D8594640E}" type="datetimeFigureOut">
              <a:rPr lang="es-CO" smtClean="0"/>
              <a:t>26/06/2024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CE752-1CC2-AD68-B94A-32F2C2E29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751517-C4B4-4CE7-7599-B686EACE6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0FF57-8F49-4D6F-B4DD-7EB2DEC689F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24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ps@alcaldiasoacha.gov.c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microsoft.com/office/2007/relationships/hdphoto" Target="../media/hdphoto1.wdp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4E0387-F448-C593-DC4C-38709AB575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1" y="7921"/>
            <a:ext cx="12177918" cy="685007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05C5BAB-B146-C6AA-44CD-8D519DDDFC89}"/>
              </a:ext>
            </a:extLst>
          </p:cNvPr>
          <p:cNvSpPr txBox="1"/>
          <p:nvPr/>
        </p:nvSpPr>
        <p:spPr>
          <a:xfrm rot="21417369">
            <a:off x="2953129" y="2245506"/>
            <a:ext cx="628574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200000" lon="0" rev="0"/>
              </a:camera>
              <a:lightRig rig="threePt" dir="t"/>
            </a:scene3d>
          </a:bodyPr>
          <a:lstStyle/>
          <a:p>
            <a:pPr algn="ctr"/>
            <a:r>
              <a:rPr lang="es-CO" sz="3600" b="1" dirty="0">
                <a:solidFill>
                  <a:schemeClr val="bg1"/>
                </a:solidFill>
              </a:rPr>
              <a:t>SEMANA POR LA CONVIVENCIA ESCOLAR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E63A2F6-5BED-E901-B01C-575DC0805B60}"/>
              </a:ext>
            </a:extLst>
          </p:cNvPr>
          <p:cNvSpPr txBox="1"/>
          <p:nvPr/>
        </p:nvSpPr>
        <p:spPr>
          <a:xfrm rot="21417369">
            <a:off x="2296423" y="3804571"/>
            <a:ext cx="727988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200000" lon="0" rev="0"/>
              </a:camera>
              <a:lightRig rig="threePt" dir="t"/>
            </a:scene3d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RUTAS DE ATENCIÓN INTEGRAL PARA LA CONVIVENCIA ESCOLAR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E347CE2-2C25-7D7B-D55C-571D859B2979}"/>
              </a:ext>
            </a:extLst>
          </p:cNvPr>
          <p:cNvSpPr txBox="1"/>
          <p:nvPr/>
        </p:nvSpPr>
        <p:spPr>
          <a:xfrm>
            <a:off x="436624" y="512515"/>
            <a:ext cx="114505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s-CO" sz="1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ALCANCE DE PIC</a:t>
            </a: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(Plan de intervenciones Colectivas)</a:t>
            </a:r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​​​​A partir de la definición del Plan de intervenciones colectivas, entendido como el plan de beneficios compuesto por intervenciones de promoción de la salud y gestión del riesgo, las cuales se enmarcan en las estrategias definidas en el Plan Territorial de Salud (PTS), y buscan impactar positivamente los determinantes sociales de la salud y alcanzar los resultados definidos en el PTS. Comprende un conjunto de intervenciones, procedimientos, actividades e insumos definidos en el anexo técnico de la Resolución 518 de 2015, los cuales se ejecutarán de manera complementaria a otros planes de beneficio.</a:t>
            </a:r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Desde el Plan de Intervenciones Colectivas se adelantan acciones de promoción y prevención a través de acciones de información, educación y comunicación a cargo de profesionales en Psicología sobre ejes temáticos, tales como: </a:t>
            </a:r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Consumo de sustancias psicoactivas</a:t>
            </a:r>
            <a:endParaRPr lang="es-CO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Ideación y conducta suicida</a:t>
            </a:r>
            <a:endParaRPr lang="es-CO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Violencia de género    </a:t>
            </a:r>
          </a:p>
          <a:p>
            <a:pPr algn="just"/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 de aclarar, que de acuerdo a las necesidades de cada institución educativa y a lo coordinado con cada orientador, se realizará el plan de acción por parte de los profesionales del PIC.</a:t>
            </a:r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 canal de atención, al cual se deben remitir las solicitudes para promoción y prevención de salud es el correo:  </a:t>
            </a: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aps@alcaldiasoacha.gov.co</a:t>
            </a: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citando en el asunto la actividad a requerir y el nombre de la institución educativa, se recomienda en el contenido de la solicitud especificar la necesidad captada por el orientador escolar, así mismo, especificar el nombre y número telefónico del contacto para la programación de la actividad.  Por favor remitir las presentes solicitudes con tiempo prudencial para así mismo programar al personal a cargo de las actividades. </a:t>
            </a:r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CO" sz="1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Por favor toda vez sea remitido el comunicado, allegar copia de éste. </a:t>
            </a:r>
            <a:endParaRPr lang="es-CO" sz="1400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1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4E259D2-E1E3-4FA1-8C45-583ADA5F840A}"/>
              </a:ext>
            </a:extLst>
          </p:cNvPr>
          <p:cNvSpPr txBox="1"/>
          <p:nvPr/>
        </p:nvSpPr>
        <p:spPr>
          <a:xfrm>
            <a:off x="625175" y="2288943"/>
            <a:ext cx="407266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200000" lon="0" rev="0"/>
              </a:camera>
              <a:lightRig rig="threePt" dir="t"/>
            </a:scene3d>
          </a:bodyPr>
          <a:lstStyle/>
          <a:p>
            <a:r>
              <a:rPr lang="es-MX" sz="3200" b="1" dirty="0">
                <a:latin typeface="Helvetica" pitchFamily="2" charset="0"/>
              </a:rPr>
              <a:t>Rutas Salud Mental</a:t>
            </a:r>
            <a:endParaRPr lang="es-CO" sz="32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5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775DFE99-7F63-59AE-447E-F138B006AC68}"/>
              </a:ext>
            </a:extLst>
          </p:cNvPr>
          <p:cNvSpPr txBox="1"/>
          <p:nvPr/>
        </p:nvSpPr>
        <p:spPr>
          <a:xfrm>
            <a:off x="4706516" y="242938"/>
            <a:ext cx="3938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Violencia sexual 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upo 84"/>
          <p:cNvGrpSpPr/>
          <p:nvPr/>
        </p:nvGrpSpPr>
        <p:grpSpPr>
          <a:xfrm>
            <a:off x="1815152" y="643048"/>
            <a:ext cx="8911987" cy="4853904"/>
            <a:chOff x="-183059" y="928086"/>
            <a:chExt cx="8330498" cy="3955820"/>
          </a:xfrm>
        </p:grpSpPr>
        <p:pic>
          <p:nvPicPr>
            <p:cNvPr id="86" name="Picture 6" descr="concepto de línea de tiempo de camino sinuoso 7515773 Vector en Vecteezy">
              <a:extLst>
                <a:ext uri="{FF2B5EF4-FFF2-40B4-BE49-F238E27FC236}">
                  <a16:creationId xmlns:a16="http://schemas.microsoft.com/office/drawing/2014/main" id="{0A07E71A-04CE-1A40-76DE-3ED7B2A2F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35" b="92959" l="9949" r="89923">
                          <a14:foregroundMark x1="36033" y1="8061" x2="35651" y2="6735"/>
                          <a14:foregroundMark x1="55166" y1="91327" x2="64349" y2="92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059" y="1073889"/>
              <a:ext cx="7224117" cy="323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8" descr="Vectores e ilustraciones de Hospital para descargar gratis | Freepik">
              <a:extLst>
                <a:ext uri="{FF2B5EF4-FFF2-40B4-BE49-F238E27FC236}">
                  <a16:creationId xmlns:a16="http://schemas.microsoft.com/office/drawing/2014/main" id="{904EFDBD-DF84-DB8F-F9D6-0848EF5EE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317" y="1592355"/>
              <a:ext cx="809625" cy="50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10" descr="Ilustración de vector plano de colaboración global. comunicación  internacional. personas multirraciales abrazándose en el fondo del mapa del  mundo. sociedad, comunidad. personajes de dibujos animados de mujeres y  hombres multiculturales 4673352 Vector">
              <a:extLst>
                <a:ext uri="{FF2B5EF4-FFF2-40B4-BE49-F238E27FC236}">
                  <a16:creationId xmlns:a16="http://schemas.microsoft.com/office/drawing/2014/main" id="{479E40F8-5D5D-F4D5-B6A5-018E4EFB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582" y="928086"/>
              <a:ext cx="861349" cy="42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12" descr="Paciente animado: Más de 121,479 ilustraciones y dibujos de stock con  licencia libres de regalías | Shutterstock">
              <a:extLst>
                <a:ext uri="{FF2B5EF4-FFF2-40B4-BE49-F238E27FC236}">
                  <a16:creationId xmlns:a16="http://schemas.microsoft.com/office/drawing/2014/main" id="{8092FCCB-D2D4-59F4-E4BF-B788B742D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"/>
            <a:stretch/>
          </p:blipFill>
          <p:spPr bwMode="auto">
            <a:xfrm>
              <a:off x="3802289" y="1963140"/>
              <a:ext cx="1725189" cy="445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4" descr="Abogado en la ilustración de color plano de la corte legal. procedimiento  de juicio. audiencia de demanda. juez, testigo y fiscal personajes de  dibujos animados en 2d con el interior del palacio">
              <a:extLst>
                <a:ext uri="{FF2B5EF4-FFF2-40B4-BE49-F238E27FC236}">
                  <a16:creationId xmlns:a16="http://schemas.microsoft.com/office/drawing/2014/main" id="{7D79C6EE-D7CC-01C7-5DAA-3CB3569C9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6526" y="2997334"/>
              <a:ext cx="1029423" cy="705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16" descr="LISTO | SEGUIMIENTO Y EVALUACION – Educando">
              <a:extLst>
                <a:ext uri="{FF2B5EF4-FFF2-40B4-BE49-F238E27FC236}">
                  <a16:creationId xmlns:a16="http://schemas.microsoft.com/office/drawing/2014/main" id="{1C447852-7053-95D7-8944-6E6487309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451" y="2708461"/>
              <a:ext cx="1082426" cy="633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5DA6733D-3A8B-8E38-AE5B-F8F898BB979B}"/>
                </a:ext>
              </a:extLst>
            </p:cNvPr>
            <p:cNvSpPr txBox="1"/>
            <p:nvPr/>
          </p:nvSpPr>
          <p:spPr>
            <a:xfrm>
              <a:off x="3817701" y="2392072"/>
              <a:ext cx="1612613" cy="21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Valoraciones médicas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36939093-1E32-D6FC-6160-D48512646343}"/>
                </a:ext>
              </a:extLst>
            </p:cNvPr>
            <p:cNvSpPr txBox="1"/>
            <p:nvPr/>
          </p:nvSpPr>
          <p:spPr>
            <a:xfrm>
              <a:off x="-183058" y="2180514"/>
              <a:ext cx="2859023" cy="21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Debe ser atendido por ente hospitalario 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29501507-60A5-7579-EF1E-0394E552A383}"/>
                </a:ext>
              </a:extLst>
            </p:cNvPr>
            <p:cNvSpPr txBox="1"/>
            <p:nvPr/>
          </p:nvSpPr>
          <p:spPr>
            <a:xfrm>
              <a:off x="4496740" y="4373420"/>
              <a:ext cx="2544318" cy="21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Entes galantes de los derechos.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CuadroTexto 94">
              <a:extLst>
                <a:ext uri="{FF2B5EF4-FFF2-40B4-BE49-F238E27FC236}">
                  <a16:creationId xmlns:a16="http://schemas.microsoft.com/office/drawing/2014/main" id="{15E1363A-5142-D71F-3ACB-5412DA3D4965}"/>
                </a:ext>
              </a:extLst>
            </p:cNvPr>
            <p:cNvSpPr txBox="1"/>
            <p:nvPr/>
          </p:nvSpPr>
          <p:spPr>
            <a:xfrm>
              <a:off x="2712702" y="1319818"/>
              <a:ext cx="35185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Puerta de entrada cualquier persona que sepa del caso, debe ser reportado dentro de las primeras 72h 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2B4DAD86-0C29-2329-4793-1189AF928AD2}"/>
                </a:ext>
              </a:extLst>
            </p:cNvPr>
            <p:cNvSpPr txBox="1"/>
            <p:nvPr/>
          </p:nvSpPr>
          <p:spPr>
            <a:xfrm>
              <a:off x="15766" y="3537113"/>
              <a:ext cx="1987295" cy="21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Apoyo y seguimiento familiar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3BF3F750-5001-7512-85F7-207AEE8AC26E}"/>
                </a:ext>
              </a:extLst>
            </p:cNvPr>
            <p:cNvSpPr txBox="1"/>
            <p:nvPr/>
          </p:nvSpPr>
          <p:spPr>
            <a:xfrm>
              <a:off x="6231233" y="1757716"/>
              <a:ext cx="1916206" cy="1203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Seguimiento, vigilancia y control</a:t>
              </a:r>
            </a:p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DE SALUD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8" name="Picture 2" descr="Modalidades de atencion a la primera infancia ICBF">
              <a:extLst>
                <a:ext uri="{FF2B5EF4-FFF2-40B4-BE49-F238E27FC236}">
                  <a16:creationId xmlns:a16="http://schemas.microsoft.com/office/drawing/2014/main" id="{8F1E8017-04BA-6324-6A96-3E1EEB024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943" y="3841182"/>
              <a:ext cx="1272848" cy="63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4" descr="Comisaría de Familia Liborina">
              <a:extLst>
                <a:ext uri="{FF2B5EF4-FFF2-40B4-BE49-F238E27FC236}">
                  <a16:creationId xmlns:a16="http://schemas.microsoft.com/office/drawing/2014/main" id="{8642D251-3E29-4A2E-308C-6D42226DD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125" y="4222193"/>
              <a:ext cx="760634" cy="66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Lágrima 99">
              <a:extLst>
                <a:ext uri="{FF2B5EF4-FFF2-40B4-BE49-F238E27FC236}">
                  <a16:creationId xmlns:a16="http://schemas.microsoft.com/office/drawing/2014/main" id="{4F6980BA-5410-C9A3-3B96-354C8686B9C4}"/>
                </a:ext>
              </a:extLst>
            </p:cNvPr>
            <p:cNvSpPr/>
            <p:nvPr/>
          </p:nvSpPr>
          <p:spPr>
            <a:xfrm rot="8080988">
              <a:off x="2244722" y="1208992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1" name="Lágrima 100">
              <a:extLst>
                <a:ext uri="{FF2B5EF4-FFF2-40B4-BE49-F238E27FC236}">
                  <a16:creationId xmlns:a16="http://schemas.microsoft.com/office/drawing/2014/main" id="{D41072CD-6BCB-BB41-518D-040B57E93668}"/>
                </a:ext>
              </a:extLst>
            </p:cNvPr>
            <p:cNvSpPr/>
            <p:nvPr/>
          </p:nvSpPr>
          <p:spPr>
            <a:xfrm rot="8080988">
              <a:off x="2415040" y="1748308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2" name="Lágrima 101">
              <a:extLst>
                <a:ext uri="{FF2B5EF4-FFF2-40B4-BE49-F238E27FC236}">
                  <a16:creationId xmlns:a16="http://schemas.microsoft.com/office/drawing/2014/main" id="{B4D1D092-3A30-0D53-1DB7-A436DE2280FA}"/>
                </a:ext>
              </a:extLst>
            </p:cNvPr>
            <p:cNvSpPr/>
            <p:nvPr/>
          </p:nvSpPr>
          <p:spPr>
            <a:xfrm rot="8080988">
              <a:off x="3367694" y="2089118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3" name="Lágrima 102">
              <a:extLst>
                <a:ext uri="{FF2B5EF4-FFF2-40B4-BE49-F238E27FC236}">
                  <a16:creationId xmlns:a16="http://schemas.microsoft.com/office/drawing/2014/main" id="{86612078-A719-03DD-2842-693C817C3688}"/>
                </a:ext>
              </a:extLst>
            </p:cNvPr>
            <p:cNvSpPr/>
            <p:nvPr/>
          </p:nvSpPr>
          <p:spPr>
            <a:xfrm rot="8080988">
              <a:off x="1804451" y="2813618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4" name="Lágrima 103">
              <a:extLst>
                <a:ext uri="{FF2B5EF4-FFF2-40B4-BE49-F238E27FC236}">
                  <a16:creationId xmlns:a16="http://schemas.microsoft.com/office/drawing/2014/main" id="{78DDD08E-529D-ADC4-4B9E-10E354ED39E1}"/>
                </a:ext>
              </a:extLst>
            </p:cNvPr>
            <p:cNvSpPr/>
            <p:nvPr/>
          </p:nvSpPr>
          <p:spPr>
            <a:xfrm rot="8080988">
              <a:off x="3446041" y="3619489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5" name="Picture 18" descr="Imágenes de Familia Animada - Descarga gratuita en Freepik">
              <a:extLst>
                <a:ext uri="{FF2B5EF4-FFF2-40B4-BE49-F238E27FC236}">
                  <a16:creationId xmlns:a16="http://schemas.microsoft.com/office/drawing/2014/main" id="{9A1767DE-E5D0-FDE8-56DC-D624F3D86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441" y="3238872"/>
              <a:ext cx="1244491" cy="991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" name="Lágrima 105">
              <a:extLst>
                <a:ext uri="{FF2B5EF4-FFF2-40B4-BE49-F238E27FC236}">
                  <a16:creationId xmlns:a16="http://schemas.microsoft.com/office/drawing/2014/main" id="{269E4599-DC3E-0AF2-70B8-8600EE695A44}"/>
                </a:ext>
              </a:extLst>
            </p:cNvPr>
            <p:cNvSpPr/>
            <p:nvPr/>
          </p:nvSpPr>
          <p:spPr>
            <a:xfrm rot="8080988">
              <a:off x="5158088" y="3887773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9383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4B5A11-CD3F-BF9F-5968-35DBD2E24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6" t="5788" r="4894" b="4083"/>
          <a:stretch/>
        </p:blipFill>
        <p:spPr>
          <a:xfrm>
            <a:off x="3051429" y="327546"/>
            <a:ext cx="5566396" cy="506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183642" y="769452"/>
            <a:ext cx="8379725" cy="4539528"/>
            <a:chOff x="320281" y="626735"/>
            <a:chExt cx="7904400" cy="3680385"/>
          </a:xfrm>
        </p:grpSpPr>
        <p:pic>
          <p:nvPicPr>
            <p:cNvPr id="5" name="Picture 6" descr="concepto de línea de tiempo de camino sinuoso 7515773 Vector en Vecteezy">
              <a:extLst>
                <a:ext uri="{FF2B5EF4-FFF2-40B4-BE49-F238E27FC236}">
                  <a16:creationId xmlns:a16="http://schemas.microsoft.com/office/drawing/2014/main" id="{0A07E71A-04CE-1A40-76DE-3ED7B2A2F8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35" b="92959" l="9949" r="89923">
                          <a14:foregroundMark x1="36033" y1="8061" x2="35651" y2="6735"/>
                          <a14:foregroundMark x1="55166" y1="91327" x2="64349" y2="92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2" r="20466"/>
            <a:stretch/>
          </p:blipFill>
          <p:spPr bwMode="auto">
            <a:xfrm>
              <a:off x="1655618" y="1109803"/>
              <a:ext cx="3906982" cy="319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Ilustración de vector plano de colaboración global. comunicación  internacional. personas multirraciales abrazándose en el fondo del mapa del  mundo. sociedad, comunidad. personajes de dibujos animados de mujeres y  hombres multiculturales 4673352 Vector">
              <a:extLst>
                <a:ext uri="{FF2B5EF4-FFF2-40B4-BE49-F238E27FC236}">
                  <a16:creationId xmlns:a16="http://schemas.microsoft.com/office/drawing/2014/main" id="{479E40F8-5D5D-F4D5-B6A5-018E4EFB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995" y="626735"/>
              <a:ext cx="888508" cy="44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BF3F750-5001-7512-85F7-207AEE8AC26E}"/>
                </a:ext>
              </a:extLst>
            </p:cNvPr>
            <p:cNvSpPr txBox="1"/>
            <p:nvPr/>
          </p:nvSpPr>
          <p:spPr>
            <a:xfrm>
              <a:off x="6231232" y="1757716"/>
              <a:ext cx="1993449" cy="119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Seguimiento, vigilancia y control</a:t>
              </a:r>
            </a:p>
            <a:p>
              <a:pPr algn="ctr"/>
              <a:endParaRPr lang="es-MX" dirty="0"/>
            </a:p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DE SALUD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6" descr="concepto de línea de tiempo de camino sinuoso 7515773 Vector en Vecteezy">
              <a:extLst>
                <a:ext uri="{FF2B5EF4-FFF2-40B4-BE49-F238E27FC236}">
                  <a16:creationId xmlns:a16="http://schemas.microsoft.com/office/drawing/2014/main" id="{A105443A-73E2-D816-B763-337A1283FE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35" b="92959" l="9949" r="89923">
                          <a14:foregroundMark x1="36033" y1="8061" x2="35651" y2="6735"/>
                          <a14:foregroundMark x1="55166" y1="91327" x2="64349" y2="92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55" t="88256" r="20410" b="1356"/>
            <a:stretch/>
          </p:blipFill>
          <p:spPr bwMode="auto">
            <a:xfrm>
              <a:off x="2556164" y="1473237"/>
              <a:ext cx="2805544" cy="33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oncepto de línea de tiempo de camino sinuoso 7515773 Vector en Vecteezy">
              <a:extLst>
                <a:ext uri="{FF2B5EF4-FFF2-40B4-BE49-F238E27FC236}">
                  <a16:creationId xmlns:a16="http://schemas.microsoft.com/office/drawing/2014/main" id="{9AB905FC-B637-2D64-F554-ED1430AEB8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35" b="92959" l="9949" r="89923">
                          <a14:foregroundMark x1="36033" y1="8061" x2="35651" y2="6735"/>
                          <a14:foregroundMark x1="55166" y1="91327" x2="64349" y2="92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53" t="2955" r="45677" b="17715"/>
            <a:stretch/>
          </p:blipFill>
          <p:spPr bwMode="auto">
            <a:xfrm rot="5400000">
              <a:off x="4153822" y="1728258"/>
              <a:ext cx="1446978" cy="253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70A68E5-8316-B6E1-1B1E-8D288A796F09}"/>
                </a:ext>
              </a:extLst>
            </p:cNvPr>
            <p:cNvSpPr txBox="1"/>
            <p:nvPr/>
          </p:nvSpPr>
          <p:spPr>
            <a:xfrm>
              <a:off x="1140006" y="1002651"/>
              <a:ext cx="1137886" cy="29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Ideación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5275CF7-B007-DFFE-67E8-F7F8A6F2E576}"/>
                </a:ext>
              </a:extLst>
            </p:cNvPr>
            <p:cNvSpPr txBox="1"/>
            <p:nvPr/>
          </p:nvSpPr>
          <p:spPr>
            <a:xfrm>
              <a:off x="4044956" y="1861045"/>
              <a:ext cx="852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Intento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288288D-7281-D6BF-228A-EE14E36838E2}"/>
                </a:ext>
              </a:extLst>
            </p:cNvPr>
            <p:cNvSpPr txBox="1"/>
            <p:nvPr/>
          </p:nvSpPr>
          <p:spPr>
            <a:xfrm rot="5400000">
              <a:off x="5486389" y="1309459"/>
              <a:ext cx="1168056" cy="348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Consumado</a:t>
              </a:r>
            </a:p>
          </p:txBody>
        </p:sp>
        <p:pic>
          <p:nvPicPr>
            <p:cNvPr id="13" name="Picture 8" descr="Vectores e ilustraciones de Hospital para descargar gratis | Freepik">
              <a:extLst>
                <a:ext uri="{FF2B5EF4-FFF2-40B4-BE49-F238E27FC236}">
                  <a16:creationId xmlns:a16="http://schemas.microsoft.com/office/drawing/2014/main" id="{88EF52C1-0779-B2E1-D0F6-6E05674E69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024" y="1713794"/>
              <a:ext cx="936924" cy="58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FB728217-592B-35C8-E812-94BF4A8AE9AC}"/>
                </a:ext>
              </a:extLst>
            </p:cNvPr>
            <p:cNvSpPr txBox="1"/>
            <p:nvPr/>
          </p:nvSpPr>
          <p:spPr>
            <a:xfrm>
              <a:off x="835225" y="2321520"/>
              <a:ext cx="1394149" cy="21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Solicitud de citas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2" descr="Paciente animado: Más de 121,479 ilustraciones y dibujos de stock con  licencia libres de regalías | Shutterstock">
              <a:extLst>
                <a:ext uri="{FF2B5EF4-FFF2-40B4-BE49-F238E27FC236}">
                  <a16:creationId xmlns:a16="http://schemas.microsoft.com/office/drawing/2014/main" id="{D2D276E2-B62B-7FFB-340A-33558D0857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"/>
            <a:stretch/>
          </p:blipFill>
          <p:spPr bwMode="auto">
            <a:xfrm>
              <a:off x="320281" y="2927267"/>
              <a:ext cx="1350276" cy="3485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C82C7DD1-D96B-D984-25B3-DE7DC5D46548}"/>
                </a:ext>
              </a:extLst>
            </p:cNvPr>
            <p:cNvSpPr txBox="1"/>
            <p:nvPr/>
          </p:nvSpPr>
          <p:spPr>
            <a:xfrm>
              <a:off x="393666" y="3314320"/>
              <a:ext cx="1615961" cy="21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Valoraciones médicas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146F97A-80EF-FEE7-751D-89C18821421E}"/>
                </a:ext>
              </a:extLst>
            </p:cNvPr>
            <p:cNvSpPr txBox="1"/>
            <p:nvPr/>
          </p:nvSpPr>
          <p:spPr>
            <a:xfrm>
              <a:off x="3013695" y="3038272"/>
              <a:ext cx="858911" cy="21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Urgencias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A6444214-8180-6BF9-E434-7712069A7315}"/>
                </a:ext>
              </a:extLst>
            </p:cNvPr>
            <p:cNvSpPr txBox="1"/>
            <p:nvPr/>
          </p:nvSpPr>
          <p:spPr>
            <a:xfrm>
              <a:off x="4495979" y="2181304"/>
              <a:ext cx="1649535" cy="21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Valoraciones médicas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 descr="Abogado en la ilustración de color plano de la corte legal. procedimiento  de juicio. audiencia de demanda. juez, testigo y fiscal personajes de  dibujos animados en 2d con el interior del palacio">
              <a:extLst>
                <a:ext uri="{FF2B5EF4-FFF2-40B4-BE49-F238E27FC236}">
                  <a16:creationId xmlns:a16="http://schemas.microsoft.com/office/drawing/2014/main" id="{4E94FFA5-BBC0-0033-8522-7EB302F81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2266" y="974823"/>
              <a:ext cx="582616" cy="416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B2D50B8-1F92-8085-2074-3DE2C5B56099}"/>
                </a:ext>
              </a:extLst>
            </p:cNvPr>
            <p:cNvSpPr txBox="1"/>
            <p:nvPr/>
          </p:nvSpPr>
          <p:spPr>
            <a:xfrm>
              <a:off x="3571812" y="766381"/>
              <a:ext cx="1678406" cy="21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Fiscalía y medicina legal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16" descr="LISTO | SEGUIMIENTO Y EVALUACION – Educando">
              <a:extLst>
                <a:ext uri="{FF2B5EF4-FFF2-40B4-BE49-F238E27FC236}">
                  <a16:creationId xmlns:a16="http://schemas.microsoft.com/office/drawing/2014/main" id="{DD456084-04BF-4F51-1989-47A29C2ADB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532" y="770966"/>
              <a:ext cx="843197" cy="493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0EFEF314-71B2-659C-A3CA-01827CC83D1F}"/>
                </a:ext>
              </a:extLst>
            </p:cNvPr>
            <p:cNvSpPr txBox="1"/>
            <p:nvPr/>
          </p:nvSpPr>
          <p:spPr>
            <a:xfrm>
              <a:off x="3983085" y="1199332"/>
              <a:ext cx="2035129" cy="212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Apoyo y seguimiento familiar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ágrima 22">
              <a:extLst>
                <a:ext uri="{FF2B5EF4-FFF2-40B4-BE49-F238E27FC236}">
                  <a16:creationId xmlns:a16="http://schemas.microsoft.com/office/drawing/2014/main" id="{488176A3-6181-9D77-FFE7-EA2322FAE6F3}"/>
                </a:ext>
              </a:extLst>
            </p:cNvPr>
            <p:cNvSpPr/>
            <p:nvPr/>
          </p:nvSpPr>
          <p:spPr>
            <a:xfrm rot="8080988">
              <a:off x="2368446" y="1100630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Lágrima 23">
              <a:extLst>
                <a:ext uri="{FF2B5EF4-FFF2-40B4-BE49-F238E27FC236}">
                  <a16:creationId xmlns:a16="http://schemas.microsoft.com/office/drawing/2014/main" id="{CEB156D0-812D-C7E6-2D38-0FB2CD809501}"/>
                </a:ext>
              </a:extLst>
            </p:cNvPr>
            <p:cNvSpPr/>
            <p:nvPr/>
          </p:nvSpPr>
          <p:spPr>
            <a:xfrm rot="8080988">
              <a:off x="3514213" y="1450937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Lágrima 24">
              <a:extLst>
                <a:ext uri="{FF2B5EF4-FFF2-40B4-BE49-F238E27FC236}">
                  <a16:creationId xmlns:a16="http://schemas.microsoft.com/office/drawing/2014/main" id="{FF044F6D-1037-D01D-226E-B7D8AC418463}"/>
                </a:ext>
              </a:extLst>
            </p:cNvPr>
            <p:cNvSpPr/>
            <p:nvPr/>
          </p:nvSpPr>
          <p:spPr>
            <a:xfrm rot="8080988">
              <a:off x="4952170" y="1389093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Lágrima 25">
              <a:extLst>
                <a:ext uri="{FF2B5EF4-FFF2-40B4-BE49-F238E27FC236}">
                  <a16:creationId xmlns:a16="http://schemas.microsoft.com/office/drawing/2014/main" id="{BB813827-349E-999C-89B9-A823E4649EE5}"/>
                </a:ext>
              </a:extLst>
            </p:cNvPr>
            <p:cNvSpPr/>
            <p:nvPr/>
          </p:nvSpPr>
          <p:spPr>
            <a:xfrm rot="8080988">
              <a:off x="3267925" y="2061522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Lágrima 26">
              <a:extLst>
                <a:ext uri="{FF2B5EF4-FFF2-40B4-BE49-F238E27FC236}">
                  <a16:creationId xmlns:a16="http://schemas.microsoft.com/office/drawing/2014/main" id="{93BB4E80-9443-28D4-2916-58098DC73A27}"/>
                </a:ext>
              </a:extLst>
            </p:cNvPr>
            <p:cNvSpPr/>
            <p:nvPr/>
          </p:nvSpPr>
          <p:spPr>
            <a:xfrm rot="8080988">
              <a:off x="1798627" y="2891453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Lágrima 27">
              <a:extLst>
                <a:ext uri="{FF2B5EF4-FFF2-40B4-BE49-F238E27FC236}">
                  <a16:creationId xmlns:a16="http://schemas.microsoft.com/office/drawing/2014/main" id="{7C4CBAE3-30AA-87AE-BC83-3A58B1AF2768}"/>
                </a:ext>
              </a:extLst>
            </p:cNvPr>
            <p:cNvSpPr/>
            <p:nvPr/>
          </p:nvSpPr>
          <p:spPr>
            <a:xfrm rot="8080988">
              <a:off x="3843503" y="2951245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Lágrima 28">
              <a:extLst>
                <a:ext uri="{FF2B5EF4-FFF2-40B4-BE49-F238E27FC236}">
                  <a16:creationId xmlns:a16="http://schemas.microsoft.com/office/drawing/2014/main" id="{52BFBFEB-82A9-46E0-6D5F-6D3E3E633582}"/>
                </a:ext>
              </a:extLst>
            </p:cNvPr>
            <p:cNvSpPr/>
            <p:nvPr/>
          </p:nvSpPr>
          <p:spPr>
            <a:xfrm rot="8080988">
              <a:off x="4300896" y="2214190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0" name="Picture 18" descr="Imágenes de Familia Animada - Descarga gratuita en Freepik">
              <a:extLst>
                <a:ext uri="{FF2B5EF4-FFF2-40B4-BE49-F238E27FC236}">
                  <a16:creationId xmlns:a16="http://schemas.microsoft.com/office/drawing/2014/main" id="{37BBF7EE-FEE2-1C0D-E0CF-BA2C6CC9D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024" y="3075823"/>
              <a:ext cx="1428126" cy="991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75DFE99-7F63-59AE-447E-F138B006AC68}"/>
              </a:ext>
            </a:extLst>
          </p:cNvPr>
          <p:cNvSpPr txBox="1"/>
          <p:nvPr/>
        </p:nvSpPr>
        <p:spPr>
          <a:xfrm>
            <a:off x="5165865" y="323852"/>
            <a:ext cx="2695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Conducta Suicida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4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45840917-ACA5-FEB0-8E28-8867B9311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23" t="9289" r="5031" b="4342"/>
          <a:stretch/>
        </p:blipFill>
        <p:spPr>
          <a:xfrm>
            <a:off x="3370997" y="418974"/>
            <a:ext cx="5390866" cy="48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246242" y="723961"/>
            <a:ext cx="8981332" cy="4530427"/>
            <a:chOff x="-183059" y="795333"/>
            <a:chExt cx="8467766" cy="3724751"/>
          </a:xfrm>
        </p:grpSpPr>
        <p:pic>
          <p:nvPicPr>
            <p:cNvPr id="4" name="Picture 6" descr="concepto de línea de tiempo de camino sinuoso 7515773 Vector en Vecteezy">
              <a:extLst>
                <a:ext uri="{FF2B5EF4-FFF2-40B4-BE49-F238E27FC236}">
                  <a16:creationId xmlns:a16="http://schemas.microsoft.com/office/drawing/2014/main" id="{0A07E71A-04CE-1A40-76DE-3ED7B2A2F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35" b="92959" l="9949" r="89923">
                          <a14:foregroundMark x1="36033" y1="8061" x2="35651" y2="6735"/>
                          <a14:foregroundMark x1="55166" y1="91327" x2="64349" y2="92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059" y="1109803"/>
              <a:ext cx="7224117" cy="319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Vectores e ilustraciones de Hospital para descargar gratis | Freepik">
              <a:extLst>
                <a:ext uri="{FF2B5EF4-FFF2-40B4-BE49-F238E27FC236}">
                  <a16:creationId xmlns:a16="http://schemas.microsoft.com/office/drawing/2014/main" id="{904EFDBD-DF84-DB8F-F9D6-0848EF5EE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46" y="3074528"/>
              <a:ext cx="1012085" cy="633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0" descr="Ilustración de vector plano de colaboración global. comunicación  internacional. personas multirraciales abrazándose en el fondo del mapa del  mundo. sociedad, comunidad. personajes de dibujos animados de mujeres y  hombres multiculturales 4673352 Vector">
              <a:extLst>
                <a:ext uri="{FF2B5EF4-FFF2-40B4-BE49-F238E27FC236}">
                  <a16:creationId xmlns:a16="http://schemas.microsoft.com/office/drawing/2014/main" id="{479E40F8-5D5D-F4D5-B6A5-018E4EFBE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487" y="795333"/>
              <a:ext cx="857773" cy="42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 descr="Paciente animado: Más de 121,479 ilustraciones y dibujos de stock con  licencia libres de regalías | Shutterstock">
              <a:extLst>
                <a:ext uri="{FF2B5EF4-FFF2-40B4-BE49-F238E27FC236}">
                  <a16:creationId xmlns:a16="http://schemas.microsoft.com/office/drawing/2014/main" id="{8092FCCB-D2D4-59F4-E4BF-B788B742DC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1"/>
            <a:stretch/>
          </p:blipFill>
          <p:spPr bwMode="auto">
            <a:xfrm>
              <a:off x="3786957" y="3074995"/>
              <a:ext cx="1800649" cy="464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LISTO | SEGUIMIENTO Y EVALUACION – Educando">
              <a:extLst>
                <a:ext uri="{FF2B5EF4-FFF2-40B4-BE49-F238E27FC236}">
                  <a16:creationId xmlns:a16="http://schemas.microsoft.com/office/drawing/2014/main" id="{1C447852-7053-95D7-8944-6E64873092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62" y="1164679"/>
              <a:ext cx="1232677" cy="72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Imágenes de Familia Animada - Descarga gratuita en Freepik">
              <a:extLst>
                <a:ext uri="{FF2B5EF4-FFF2-40B4-BE49-F238E27FC236}">
                  <a16:creationId xmlns:a16="http://schemas.microsoft.com/office/drawing/2014/main" id="{DA0B8ADD-FAC2-94F0-200F-2C2485EE1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500" y="3528363"/>
              <a:ext cx="1089057" cy="991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5DA6733D-3A8B-8E38-AE5B-F8F898BB979B}"/>
                </a:ext>
              </a:extLst>
            </p:cNvPr>
            <p:cNvSpPr txBox="1"/>
            <p:nvPr/>
          </p:nvSpPr>
          <p:spPr>
            <a:xfrm>
              <a:off x="3892960" y="3520113"/>
              <a:ext cx="1538200" cy="21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Valoraciones médicas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36939093-1E32-D6FC-6160-D48512646343}"/>
                </a:ext>
              </a:extLst>
            </p:cNvPr>
            <p:cNvSpPr txBox="1"/>
            <p:nvPr/>
          </p:nvSpPr>
          <p:spPr>
            <a:xfrm>
              <a:off x="2400" y="3658183"/>
              <a:ext cx="2601087" cy="21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Debe ser atendido por ente hospitalario 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5E1363A-5142-D71F-3ACB-5412DA3D4965}"/>
                </a:ext>
              </a:extLst>
            </p:cNvPr>
            <p:cNvSpPr txBox="1"/>
            <p:nvPr/>
          </p:nvSpPr>
          <p:spPr>
            <a:xfrm>
              <a:off x="2645002" y="1190573"/>
              <a:ext cx="3456527" cy="21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Puerta de entrada cualquier persona que sepa del caso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B4DAD86-0C29-2329-4793-1189AF928AD2}"/>
                </a:ext>
              </a:extLst>
            </p:cNvPr>
            <p:cNvSpPr txBox="1"/>
            <p:nvPr/>
          </p:nvSpPr>
          <p:spPr>
            <a:xfrm>
              <a:off x="427024" y="1827772"/>
              <a:ext cx="1971058" cy="21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Apoyo y seguimiento familiar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BF3F750-5001-7512-85F7-207AEE8AC26E}"/>
                </a:ext>
              </a:extLst>
            </p:cNvPr>
            <p:cNvSpPr txBox="1"/>
            <p:nvPr/>
          </p:nvSpPr>
          <p:spPr>
            <a:xfrm>
              <a:off x="6231233" y="1757716"/>
              <a:ext cx="2053474" cy="1214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Seguimiento, vigilancia y control</a:t>
              </a:r>
            </a:p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s-MX" b="1" dirty="0">
                  <a:latin typeface="Arial" panose="020B0604020202020204" pitchFamily="34" charset="0"/>
                  <a:cs typeface="Arial" panose="020B0604020202020204" pitchFamily="34" charset="0"/>
                </a:rPr>
                <a:t>SECRETARÍA DE SALUD</a:t>
              </a:r>
              <a:endParaRPr lang="es-CO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2" descr="Centro de rehabilitación | Vector Premium">
              <a:extLst>
                <a:ext uri="{FF2B5EF4-FFF2-40B4-BE49-F238E27FC236}">
                  <a16:creationId xmlns:a16="http://schemas.microsoft.com/office/drawing/2014/main" id="{E01D1804-2B7D-3FDC-E1F3-255983E6B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478" y="1938913"/>
              <a:ext cx="1128834" cy="66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D9B3846F-29BC-8192-A4F9-4C61E0F07E94}"/>
                </a:ext>
              </a:extLst>
            </p:cNvPr>
            <p:cNvSpPr txBox="1"/>
            <p:nvPr/>
          </p:nvSpPr>
          <p:spPr>
            <a:xfrm>
              <a:off x="3435110" y="2618836"/>
              <a:ext cx="1996050" cy="215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dirty="0">
                  <a:latin typeface="Arial" panose="020B0604020202020204" pitchFamily="34" charset="0"/>
                  <a:cs typeface="Arial" panose="020B0604020202020204" pitchFamily="34" charset="0"/>
                </a:rPr>
                <a:t>Fundaciones de rehabilitación 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ágrima 16">
              <a:extLst>
                <a:ext uri="{FF2B5EF4-FFF2-40B4-BE49-F238E27FC236}">
                  <a16:creationId xmlns:a16="http://schemas.microsoft.com/office/drawing/2014/main" id="{77B730DB-4028-CC9F-2683-E72CDFC52411}"/>
                </a:ext>
              </a:extLst>
            </p:cNvPr>
            <p:cNvSpPr/>
            <p:nvPr/>
          </p:nvSpPr>
          <p:spPr>
            <a:xfrm rot="8080988">
              <a:off x="2368446" y="1100630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EA3FC623-9D02-DB6B-DAFF-C03DF4CC7639}"/>
                </a:ext>
              </a:extLst>
            </p:cNvPr>
            <p:cNvSpPr/>
            <p:nvPr/>
          </p:nvSpPr>
          <p:spPr>
            <a:xfrm rot="8080988">
              <a:off x="2288719" y="1538017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Lágrima 18">
              <a:extLst>
                <a:ext uri="{FF2B5EF4-FFF2-40B4-BE49-F238E27FC236}">
                  <a16:creationId xmlns:a16="http://schemas.microsoft.com/office/drawing/2014/main" id="{40FFC3CC-6EAD-D61C-ED1F-5B6D7421A898}"/>
                </a:ext>
              </a:extLst>
            </p:cNvPr>
            <p:cNvSpPr/>
            <p:nvPr/>
          </p:nvSpPr>
          <p:spPr>
            <a:xfrm rot="8080988">
              <a:off x="3452601" y="2062558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Lágrima 19">
              <a:extLst>
                <a:ext uri="{FF2B5EF4-FFF2-40B4-BE49-F238E27FC236}">
                  <a16:creationId xmlns:a16="http://schemas.microsoft.com/office/drawing/2014/main" id="{6CB6C29E-EDB8-DEE4-F1DF-E9A9EB66F36A}"/>
                </a:ext>
              </a:extLst>
            </p:cNvPr>
            <p:cNvSpPr/>
            <p:nvPr/>
          </p:nvSpPr>
          <p:spPr>
            <a:xfrm rot="8080988">
              <a:off x="1781511" y="2960576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Lágrima 20">
              <a:extLst>
                <a:ext uri="{FF2B5EF4-FFF2-40B4-BE49-F238E27FC236}">
                  <a16:creationId xmlns:a16="http://schemas.microsoft.com/office/drawing/2014/main" id="{F1E902A6-44FD-7052-241B-F3CDFAFF27CA}"/>
                </a:ext>
              </a:extLst>
            </p:cNvPr>
            <p:cNvSpPr/>
            <p:nvPr/>
          </p:nvSpPr>
          <p:spPr>
            <a:xfrm rot="8080988">
              <a:off x="3514746" y="3278176"/>
              <a:ext cx="218724" cy="210015"/>
            </a:xfrm>
            <a:prstGeom prst="teardrop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75DFE99-7F63-59AE-447E-F138B006AC68}"/>
              </a:ext>
            </a:extLst>
          </p:cNvPr>
          <p:cNvSpPr txBox="1"/>
          <p:nvPr/>
        </p:nvSpPr>
        <p:spPr>
          <a:xfrm>
            <a:off x="4992593" y="296307"/>
            <a:ext cx="2695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Consumo SPA 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0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0F0F70E2-B905-463E-3447-E7A9B1E16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566" t="4961" r="3687" b="4083"/>
          <a:stretch/>
        </p:blipFill>
        <p:spPr>
          <a:xfrm>
            <a:off x="3222775" y="362616"/>
            <a:ext cx="5388962" cy="502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1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078181" y="750626"/>
            <a:ext cx="8034810" cy="4517409"/>
            <a:chOff x="2078181" y="907473"/>
            <a:chExt cx="6033655" cy="3519054"/>
          </a:xfrm>
        </p:grpSpPr>
        <p:pic>
          <p:nvPicPr>
            <p:cNvPr id="4" name="Picture 2" descr="Semáforo - Wikipedia, la enciclopedia libre">
              <a:extLst>
                <a:ext uri="{FF2B5EF4-FFF2-40B4-BE49-F238E27FC236}">
                  <a16:creationId xmlns:a16="http://schemas.microsoft.com/office/drawing/2014/main" id="{8A69FA31-9DB3-607B-D1A0-B02757C29B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42" t="1793" r="33601" b="2313"/>
            <a:stretch/>
          </p:blipFill>
          <p:spPr bwMode="auto">
            <a:xfrm>
              <a:off x="2078181" y="907473"/>
              <a:ext cx="1198418" cy="351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F07BED86-B7DC-66ED-7BA1-D17E7E835ACD}"/>
                </a:ext>
              </a:extLst>
            </p:cNvPr>
            <p:cNvSpPr txBox="1"/>
            <p:nvPr/>
          </p:nvSpPr>
          <p:spPr>
            <a:xfrm>
              <a:off x="3435927" y="1052945"/>
              <a:ext cx="467590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EVENTOS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CONDUCTA SUICIDA 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356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VIOLENCIA (SEXUAL) 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875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CONSUMO DE SUSTANCIAS PSICOACTIVAS </a:t>
              </a:r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365</a:t>
              </a:r>
            </a:p>
            <a:p>
              <a:r>
                <a:rPr lang="es-CO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Saludmental.cto@alcaldiasoacha.gov.co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58CDDAA-9017-1A81-C823-6A817D0622A3}"/>
                </a:ext>
              </a:extLst>
            </p:cNvPr>
            <p:cNvSpPr txBox="1"/>
            <p:nvPr/>
          </p:nvSpPr>
          <p:spPr>
            <a:xfrm>
              <a:off x="3394363" y="2310140"/>
              <a:ext cx="46759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Se reporta cuando existe una barrera de atención en salud (No citas, NNA sin aseguramiento a salud, procesos de seguimientos priorizados ya en EPS.)</a:t>
              </a:r>
            </a:p>
            <a:p>
              <a:r>
                <a:rPr lang="es-CO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Saludmental.cto@alcaldiasoacha.gov.co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D5A5075-68E4-BAE0-81F4-B8244485F938}"/>
                </a:ext>
              </a:extLst>
            </p:cNvPr>
            <p:cNvSpPr txBox="1"/>
            <p:nvPr/>
          </p:nvSpPr>
          <p:spPr>
            <a:xfrm>
              <a:off x="3394362" y="3605541"/>
              <a:ext cx="4675909" cy="28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latin typeface="Arial" panose="020B0604020202020204" pitchFamily="34" charset="0"/>
                  <a:cs typeface="Arial" panose="020B0604020202020204" pitchFamily="34" charset="0"/>
                </a:rPr>
                <a:t>La institución remite a EPS y realiza seguimiento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7061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515</Words>
  <Application>Microsoft Office PowerPoint</Application>
  <PresentationFormat>Panorámica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Helvetica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Erika Trinidad Grisalez Hoyos</cp:lastModifiedBy>
  <cp:revision>42</cp:revision>
  <dcterms:created xsi:type="dcterms:W3CDTF">2024-01-24T00:04:18Z</dcterms:created>
  <dcterms:modified xsi:type="dcterms:W3CDTF">2024-06-26T16:38:40Z</dcterms:modified>
</cp:coreProperties>
</file>