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7"/>
  </p:notesMasterIdLst>
  <p:handoutMasterIdLst>
    <p:handoutMasterId r:id="rId28"/>
  </p:handoutMasterIdLst>
  <p:sldIdLst>
    <p:sldId id="265" r:id="rId6"/>
    <p:sldId id="269" r:id="rId7"/>
    <p:sldId id="257" r:id="rId8"/>
    <p:sldId id="279" r:id="rId9"/>
    <p:sldId id="276" r:id="rId10"/>
    <p:sldId id="287" r:id="rId11"/>
    <p:sldId id="259" r:id="rId12"/>
    <p:sldId id="260" r:id="rId13"/>
    <p:sldId id="262" r:id="rId14"/>
    <p:sldId id="288" r:id="rId15"/>
    <p:sldId id="293" r:id="rId16"/>
    <p:sldId id="289" r:id="rId17"/>
    <p:sldId id="294" r:id="rId18"/>
    <p:sldId id="290" r:id="rId19"/>
    <p:sldId id="261" r:id="rId20"/>
    <p:sldId id="268" r:id="rId21"/>
    <p:sldId id="292" r:id="rId22"/>
    <p:sldId id="295" r:id="rId23"/>
    <p:sldId id="291" r:id="rId24"/>
    <p:sldId id="296" r:id="rId25"/>
    <p:sldId id="277" r:id="rId2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ortada y cierre" id="{981E10FC-2D53-44A7-9E32-634017A1AE03}">
          <p14:sldIdLst>
            <p14:sldId id="265"/>
            <p14:sldId id="269"/>
          </p14:sldIdLst>
        </p14:section>
        <p14:section name="Contenido" id="{D65DABF7-C143-4858-A2C3-72905B95BA80}">
          <p14:sldIdLst>
            <p14:sldId id="257"/>
            <p14:sldId id="279"/>
            <p14:sldId id="276"/>
            <p14:sldId id="287"/>
            <p14:sldId id="259"/>
            <p14:sldId id="260"/>
            <p14:sldId id="262"/>
            <p14:sldId id="288"/>
            <p14:sldId id="293"/>
            <p14:sldId id="289"/>
            <p14:sldId id="294"/>
            <p14:sldId id="290"/>
            <p14:sldId id="261"/>
            <p14:sldId id="268"/>
            <p14:sldId id="292"/>
            <p14:sldId id="295"/>
            <p14:sldId id="291"/>
          </p14:sldIdLst>
        </p14:section>
        <p14:section name="cierre" id="{452D969B-637E-498B-8A73-4519A70DEBAA}">
          <p14:sldIdLst>
            <p14:sldId id="296"/>
            <p14:sldId id="277"/>
          </p14:sldIdLst>
        </p14:section>
        <p14:section name="Recursos" id="{7B24CE0A-0C8C-4271-AB53-FD956760A3F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B0CFF"/>
    <a:srgbClr val="FF0000"/>
    <a:srgbClr val="5C5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25" autoAdjust="0"/>
    <p:restoredTop sz="94658"/>
  </p:normalViewPr>
  <p:slideViewPr>
    <p:cSldViewPr snapToGrid="0">
      <p:cViewPr varScale="1">
        <p:scale>
          <a:sx n="101" d="100"/>
          <a:sy n="101" d="100"/>
        </p:scale>
        <p:origin x="2076" y="1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forms.cloud.microsoft/r/tjBdGHztaU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forms.cloud.microsoft/r/tjBdGHzta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DFC444-3F86-4C7B-844C-D43B0C216ED0}" type="doc">
      <dgm:prSet loTypeId="urn:microsoft.com/office/officeart/2005/8/layout/hProcess7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B781594-F73A-42B7-AA36-98BCF37211AD}">
      <dgm:prSet phldrT="[Texto]"/>
      <dgm:spPr/>
      <dgm:t>
        <a:bodyPr/>
        <a:lstStyle/>
        <a:p>
          <a:r>
            <a:rPr lang="es-ES" dirty="0"/>
            <a:t>01.</a:t>
          </a:r>
          <a:endParaRPr lang="en-US" dirty="0"/>
        </a:p>
      </dgm:t>
    </dgm:pt>
    <dgm:pt modelId="{1B329245-FCB6-4AAB-AADB-912CF0F38479}" type="parTrans" cxnId="{89A70CBA-0CB4-4642-AC5A-FECBB883C62F}">
      <dgm:prSet/>
      <dgm:spPr/>
      <dgm:t>
        <a:bodyPr/>
        <a:lstStyle/>
        <a:p>
          <a:endParaRPr lang="en-US"/>
        </a:p>
      </dgm:t>
    </dgm:pt>
    <dgm:pt modelId="{4AA05645-2252-49BD-8420-DDC5FFDB7769}" type="sibTrans" cxnId="{89A70CBA-0CB4-4642-AC5A-FECBB883C62F}">
      <dgm:prSet/>
      <dgm:spPr/>
      <dgm:t>
        <a:bodyPr/>
        <a:lstStyle/>
        <a:p>
          <a:endParaRPr lang="en-US"/>
        </a:p>
      </dgm:t>
    </dgm:pt>
    <dgm:pt modelId="{C9BB832F-8C03-4B3C-882F-C495BDB34EC4}">
      <dgm:prSet phldrT="[Texto]" custT="1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endParaRPr lang="es-MX" sz="1600" b="1" dirty="0">
            <a:latin typeface="Barlow" panose="00000500000000000000"/>
          </a:endParaRPr>
        </a:p>
        <a:p>
          <a:pPr algn="just">
            <a:buFont typeface="Wingdings" panose="05000000000000000000" pitchFamily="2" charset="2"/>
            <a:buChar char="ü"/>
          </a:pPr>
          <a:r>
            <a:rPr lang="es-MX" sz="1800" b="1" dirty="0">
              <a:latin typeface="Barlow" panose="00000500000000000000"/>
            </a:rPr>
            <a:t>Publicación de los lineamientos del plan de estímulos 2026.</a:t>
          </a:r>
          <a:endParaRPr lang="en-US" sz="1800" dirty="0">
            <a:latin typeface="Barlow" panose="00000500000000000000"/>
          </a:endParaRPr>
        </a:p>
      </dgm:t>
    </dgm:pt>
    <dgm:pt modelId="{F16EAC37-3E11-43FC-A9A3-36C015C00A6E}" type="parTrans" cxnId="{77B2703E-D4BE-466A-90F6-7177B198A661}">
      <dgm:prSet/>
      <dgm:spPr/>
      <dgm:t>
        <a:bodyPr/>
        <a:lstStyle/>
        <a:p>
          <a:endParaRPr lang="en-US"/>
        </a:p>
      </dgm:t>
    </dgm:pt>
    <dgm:pt modelId="{EB5640F8-B91E-4311-9B73-758CDFA9829D}" type="sibTrans" cxnId="{77B2703E-D4BE-466A-90F6-7177B198A661}">
      <dgm:prSet/>
      <dgm:spPr/>
      <dgm:t>
        <a:bodyPr/>
        <a:lstStyle/>
        <a:p>
          <a:endParaRPr lang="en-US"/>
        </a:p>
      </dgm:t>
    </dgm:pt>
    <dgm:pt modelId="{94786FFA-E665-4DF2-9E23-DE62564EE8AC}">
      <dgm:prSet phldrT="[Texto]"/>
      <dgm:spPr/>
      <dgm:t>
        <a:bodyPr/>
        <a:lstStyle/>
        <a:p>
          <a:r>
            <a:rPr lang="es-ES" dirty="0"/>
            <a:t>02.</a:t>
          </a:r>
          <a:endParaRPr lang="en-US" dirty="0"/>
        </a:p>
      </dgm:t>
    </dgm:pt>
    <dgm:pt modelId="{37B7E808-F5F8-485D-BFD9-DB4720198CDB}" type="parTrans" cxnId="{4C2FCBED-F779-4439-9E92-626AEB8B736F}">
      <dgm:prSet/>
      <dgm:spPr/>
      <dgm:t>
        <a:bodyPr/>
        <a:lstStyle/>
        <a:p>
          <a:endParaRPr lang="en-US"/>
        </a:p>
      </dgm:t>
    </dgm:pt>
    <dgm:pt modelId="{42A9452C-C767-4116-96A1-EF4DE7447187}" type="sibTrans" cxnId="{4C2FCBED-F779-4439-9E92-626AEB8B736F}">
      <dgm:prSet/>
      <dgm:spPr/>
      <dgm:t>
        <a:bodyPr/>
        <a:lstStyle/>
        <a:p>
          <a:endParaRPr lang="en-US"/>
        </a:p>
      </dgm:t>
    </dgm:pt>
    <dgm:pt modelId="{FF1EC1DA-D5C8-4912-8282-3760039235F0}">
      <dgm:prSet phldrT="[Texto]" custT="1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endParaRPr lang="es-CO" sz="1400" b="1" dirty="0">
            <a:latin typeface="Barlow" panose="00000500000000000000"/>
          </a:endParaRPr>
        </a:p>
        <a:p>
          <a:pPr algn="just">
            <a:buFont typeface="Wingdings" panose="05000000000000000000" pitchFamily="2" charset="2"/>
            <a:buChar char="ü"/>
          </a:pPr>
          <a:r>
            <a:rPr lang="es-CO" sz="1800" b="1" dirty="0">
              <a:latin typeface="Barlow" panose="00000500000000000000"/>
            </a:rPr>
            <a:t>Proceso de Inscripción, en:</a:t>
          </a:r>
          <a:endParaRPr lang="en-US" sz="1800" dirty="0">
            <a:latin typeface="Barlow" panose="00000500000000000000"/>
          </a:endParaRPr>
        </a:p>
      </dgm:t>
    </dgm:pt>
    <dgm:pt modelId="{89DA38A6-FF1D-40E3-93A5-FED2EAA596F0}" type="parTrans" cxnId="{0ACF5BF9-0D1D-48FA-B80C-59BD099D9F67}">
      <dgm:prSet/>
      <dgm:spPr/>
      <dgm:t>
        <a:bodyPr/>
        <a:lstStyle/>
        <a:p>
          <a:endParaRPr lang="en-US"/>
        </a:p>
      </dgm:t>
    </dgm:pt>
    <dgm:pt modelId="{7885D1C2-7740-48D5-9A9D-4F5043C10939}" type="sibTrans" cxnId="{0ACF5BF9-0D1D-48FA-B80C-59BD099D9F67}">
      <dgm:prSet/>
      <dgm:spPr/>
      <dgm:t>
        <a:bodyPr/>
        <a:lstStyle/>
        <a:p>
          <a:endParaRPr lang="en-US"/>
        </a:p>
      </dgm:t>
    </dgm:pt>
    <dgm:pt modelId="{6E105DFE-5B5C-4381-937F-2159B54272A6}">
      <dgm:prSet custT="1"/>
      <dgm:spPr/>
      <dgm:t>
        <a:bodyPr/>
        <a:lstStyle/>
        <a:p>
          <a:pPr algn="just"/>
          <a:endParaRPr lang="es-MX" sz="1800" b="1" dirty="0">
            <a:latin typeface="Barlow" panose="00000500000000000000"/>
          </a:endParaRPr>
        </a:p>
      </dgm:t>
    </dgm:pt>
    <dgm:pt modelId="{6475FACF-4B55-47A8-A2F0-A4E95ED1DF5E}" type="parTrans" cxnId="{5CFACA18-A44A-41D8-B3C4-8275B865BE99}">
      <dgm:prSet/>
      <dgm:spPr/>
      <dgm:t>
        <a:bodyPr/>
        <a:lstStyle/>
        <a:p>
          <a:endParaRPr lang="en-US"/>
        </a:p>
      </dgm:t>
    </dgm:pt>
    <dgm:pt modelId="{5001405F-9890-4D9E-BE4E-E7D1B380A3BB}" type="sibTrans" cxnId="{5CFACA18-A44A-41D8-B3C4-8275B865BE99}">
      <dgm:prSet/>
      <dgm:spPr/>
      <dgm:t>
        <a:bodyPr/>
        <a:lstStyle/>
        <a:p>
          <a:endParaRPr lang="en-US"/>
        </a:p>
      </dgm:t>
    </dgm:pt>
    <dgm:pt modelId="{B3845FEF-76D1-4EC1-B7A8-7DF69D45E71E}">
      <dgm:prSet custT="1"/>
      <dgm:spPr/>
      <dgm:t>
        <a:bodyPr/>
        <a:lstStyle/>
        <a:p>
          <a:pPr algn="just"/>
          <a:endParaRPr lang="es-MX" sz="1800" b="1" dirty="0">
            <a:solidFill>
              <a:srgbClr val="C00000"/>
            </a:solidFill>
            <a:latin typeface="Barlow" panose="00000500000000000000"/>
          </a:endParaRPr>
        </a:p>
      </dgm:t>
    </dgm:pt>
    <dgm:pt modelId="{8628C183-5160-4649-B249-8FFFFCEE6CCA}" type="parTrans" cxnId="{5BC7F783-9E3D-48F2-9E74-D1B0AABB1BF7}">
      <dgm:prSet/>
      <dgm:spPr/>
      <dgm:t>
        <a:bodyPr/>
        <a:lstStyle/>
        <a:p>
          <a:endParaRPr lang="en-US"/>
        </a:p>
      </dgm:t>
    </dgm:pt>
    <dgm:pt modelId="{F62B5227-677F-4F90-B53C-5D63400485BD}" type="sibTrans" cxnId="{5BC7F783-9E3D-48F2-9E74-D1B0AABB1BF7}">
      <dgm:prSet/>
      <dgm:spPr/>
      <dgm:t>
        <a:bodyPr/>
        <a:lstStyle/>
        <a:p>
          <a:endParaRPr lang="en-US"/>
        </a:p>
      </dgm:t>
    </dgm:pt>
    <dgm:pt modelId="{15C7D682-7F73-481D-A91A-240ECDF749AF}">
      <dgm:prSet custT="1"/>
      <dgm:spPr/>
      <dgm:t>
        <a:bodyPr/>
        <a:lstStyle/>
        <a:p>
          <a:pPr algn="ctr"/>
          <a:r>
            <a:rPr lang="es-ES" sz="1800" b="1" dirty="0">
              <a:solidFill>
                <a:srgbClr val="C00000"/>
              </a:solidFill>
              <a:latin typeface="Barlow" panose="00000500000000000000"/>
            </a:rPr>
            <a:t>Del 10 de agosto al 13 de agosto</a:t>
          </a:r>
          <a:endParaRPr lang="es-CO" sz="1800" b="1" dirty="0">
            <a:solidFill>
              <a:srgbClr val="C00000"/>
            </a:solidFill>
            <a:latin typeface="Barlow" panose="00000500000000000000"/>
          </a:endParaRPr>
        </a:p>
      </dgm:t>
    </dgm:pt>
    <dgm:pt modelId="{62AD9A3B-E063-49CC-9DB8-BB4EB63E98E5}" type="parTrans" cxnId="{AB7DFD5C-648E-47BB-989B-71DEE77368BD}">
      <dgm:prSet/>
      <dgm:spPr/>
      <dgm:t>
        <a:bodyPr/>
        <a:lstStyle/>
        <a:p>
          <a:endParaRPr lang="en-US"/>
        </a:p>
      </dgm:t>
    </dgm:pt>
    <dgm:pt modelId="{71AD3CE9-E770-4AFD-BDD1-15C535D95731}" type="sibTrans" cxnId="{AB7DFD5C-648E-47BB-989B-71DEE77368BD}">
      <dgm:prSet/>
      <dgm:spPr/>
      <dgm:t>
        <a:bodyPr/>
        <a:lstStyle/>
        <a:p>
          <a:endParaRPr lang="en-US"/>
        </a:p>
      </dgm:t>
    </dgm:pt>
    <dgm:pt modelId="{7CA5709C-2C4E-435B-A465-6FF3D16CE1CB}">
      <dgm:prSet custT="1"/>
      <dgm:spPr/>
      <dgm:t>
        <a:bodyPr/>
        <a:lstStyle/>
        <a:p>
          <a:pPr algn="just"/>
          <a:r>
            <a:rPr lang="es-MX" sz="1800" u="sng" dirty="0">
              <a:latin typeface="Barlow" panose="00000500000000000000"/>
              <a:hlinkClick xmlns:r="http://schemas.openxmlformats.org/officeDocument/2006/relationships" r:id="rId1"/>
            </a:rPr>
            <a:t>https://forms.cloud.microsoft/r/tjBdGHztaU</a:t>
          </a:r>
          <a:endParaRPr lang="es-MX" sz="1800" u="sng" dirty="0">
            <a:latin typeface="Barlow" panose="00000500000000000000"/>
          </a:endParaRPr>
        </a:p>
      </dgm:t>
    </dgm:pt>
    <dgm:pt modelId="{0518F077-5F62-4FA4-B0E7-E58C9D8E7F57}" type="parTrans" cxnId="{693567FC-EEE8-41B9-97F3-F56EF26C3526}">
      <dgm:prSet/>
      <dgm:spPr/>
      <dgm:t>
        <a:bodyPr/>
        <a:lstStyle/>
        <a:p>
          <a:endParaRPr lang="en-US"/>
        </a:p>
      </dgm:t>
    </dgm:pt>
    <dgm:pt modelId="{A6E61C5B-4BFD-4704-A230-DE92158D377A}" type="sibTrans" cxnId="{693567FC-EEE8-41B9-97F3-F56EF26C3526}">
      <dgm:prSet/>
      <dgm:spPr/>
      <dgm:t>
        <a:bodyPr/>
        <a:lstStyle/>
        <a:p>
          <a:endParaRPr lang="en-US"/>
        </a:p>
      </dgm:t>
    </dgm:pt>
    <dgm:pt modelId="{C2A1A7AF-DE61-40BA-9F02-0D87A79312DF}">
      <dgm:prSet custT="1"/>
      <dgm:spPr/>
      <dgm:t>
        <a:bodyPr/>
        <a:lstStyle/>
        <a:p>
          <a:pPr algn="just"/>
          <a:endParaRPr lang="es-CO" sz="1800" b="1" dirty="0">
            <a:latin typeface="Barlow" panose="00000500000000000000"/>
          </a:endParaRPr>
        </a:p>
      </dgm:t>
    </dgm:pt>
    <dgm:pt modelId="{54D6CEF3-9CD2-4C60-9903-716BB2E4A1D4}" type="parTrans" cxnId="{49ECCE74-3EBB-41AE-B8B9-C571995268DA}">
      <dgm:prSet/>
      <dgm:spPr/>
      <dgm:t>
        <a:bodyPr/>
        <a:lstStyle/>
        <a:p>
          <a:endParaRPr lang="en-US"/>
        </a:p>
      </dgm:t>
    </dgm:pt>
    <dgm:pt modelId="{D54FE105-723A-4981-8C31-809613C83ADA}" type="sibTrans" cxnId="{49ECCE74-3EBB-41AE-B8B9-C571995268DA}">
      <dgm:prSet/>
      <dgm:spPr/>
      <dgm:t>
        <a:bodyPr/>
        <a:lstStyle/>
        <a:p>
          <a:endParaRPr lang="en-US"/>
        </a:p>
      </dgm:t>
    </dgm:pt>
    <dgm:pt modelId="{D08CCF4A-D8B8-44DA-A252-7F756AB6EEDB}">
      <dgm:prSet custT="1"/>
      <dgm:spPr/>
      <dgm:t>
        <a:bodyPr/>
        <a:lstStyle/>
        <a:p>
          <a:pPr algn="ctr"/>
          <a:r>
            <a:rPr lang="es-ES" sz="1800" b="1" dirty="0">
              <a:solidFill>
                <a:srgbClr val="C00000"/>
              </a:solidFill>
              <a:latin typeface="Barlow" panose="00000500000000000000"/>
            </a:rPr>
            <a:t>Del 10 de agosto al 11 septiembre </a:t>
          </a:r>
          <a:endParaRPr lang="es-CO" sz="1800" b="1" dirty="0">
            <a:solidFill>
              <a:srgbClr val="C00000"/>
            </a:solidFill>
            <a:latin typeface="Barlow" panose="00000500000000000000"/>
          </a:endParaRPr>
        </a:p>
      </dgm:t>
    </dgm:pt>
    <dgm:pt modelId="{D3E43A4E-A04F-419E-8EF6-A587CEBF2E86}" type="parTrans" cxnId="{14E8D436-D9B2-4B71-B9C5-FC67B61FC7D5}">
      <dgm:prSet/>
      <dgm:spPr/>
      <dgm:t>
        <a:bodyPr/>
        <a:lstStyle/>
        <a:p>
          <a:endParaRPr lang="en-US"/>
        </a:p>
      </dgm:t>
    </dgm:pt>
    <dgm:pt modelId="{FC4BB3F9-DBC8-49CE-860D-2A3E58F49A5F}" type="sibTrans" cxnId="{14E8D436-D9B2-4B71-B9C5-FC67B61FC7D5}">
      <dgm:prSet/>
      <dgm:spPr/>
      <dgm:t>
        <a:bodyPr/>
        <a:lstStyle/>
        <a:p>
          <a:endParaRPr lang="en-US"/>
        </a:p>
      </dgm:t>
    </dgm:pt>
    <dgm:pt modelId="{15D9B22B-42DA-46A5-BAA3-8293A204941B}" type="pres">
      <dgm:prSet presAssocID="{92DFC444-3F86-4C7B-844C-D43B0C216ED0}" presName="Name0" presStyleCnt="0">
        <dgm:presLayoutVars>
          <dgm:dir/>
          <dgm:animLvl val="lvl"/>
          <dgm:resizeHandles val="exact"/>
        </dgm:presLayoutVars>
      </dgm:prSet>
      <dgm:spPr/>
    </dgm:pt>
    <dgm:pt modelId="{680E5981-9091-41B4-BC4B-3F81B9B69917}" type="pres">
      <dgm:prSet presAssocID="{BB781594-F73A-42B7-AA36-98BCF37211AD}" presName="compositeNode" presStyleCnt="0">
        <dgm:presLayoutVars>
          <dgm:bulletEnabled val="1"/>
        </dgm:presLayoutVars>
      </dgm:prSet>
      <dgm:spPr/>
    </dgm:pt>
    <dgm:pt modelId="{BBE5F1F4-4926-4DAB-9E7A-930759E81039}" type="pres">
      <dgm:prSet presAssocID="{BB781594-F73A-42B7-AA36-98BCF37211AD}" presName="bgRect" presStyleLbl="node1" presStyleIdx="0" presStyleCnt="2"/>
      <dgm:spPr/>
    </dgm:pt>
    <dgm:pt modelId="{4F568297-B2E0-4B14-8CD1-2FCEE0A48C60}" type="pres">
      <dgm:prSet presAssocID="{BB781594-F73A-42B7-AA36-98BCF37211AD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0CCE763D-A26C-4F90-A385-7E30A095C3C7}" type="pres">
      <dgm:prSet presAssocID="{BB781594-F73A-42B7-AA36-98BCF37211AD}" presName="childNode" presStyleLbl="node1" presStyleIdx="0" presStyleCnt="2">
        <dgm:presLayoutVars>
          <dgm:bulletEnabled val="1"/>
        </dgm:presLayoutVars>
      </dgm:prSet>
      <dgm:spPr/>
    </dgm:pt>
    <dgm:pt modelId="{A00C3517-5A55-4711-BB3B-E0E95D783B0C}" type="pres">
      <dgm:prSet presAssocID="{4AA05645-2252-49BD-8420-DDC5FFDB7769}" presName="hSp" presStyleCnt="0"/>
      <dgm:spPr/>
    </dgm:pt>
    <dgm:pt modelId="{B66C12A4-FA25-443F-81D6-0AF86A07C8DF}" type="pres">
      <dgm:prSet presAssocID="{4AA05645-2252-49BD-8420-DDC5FFDB7769}" presName="vProcSp" presStyleCnt="0"/>
      <dgm:spPr/>
    </dgm:pt>
    <dgm:pt modelId="{013A1B1D-F839-4966-926C-70966A391B79}" type="pres">
      <dgm:prSet presAssocID="{4AA05645-2252-49BD-8420-DDC5FFDB7769}" presName="vSp1" presStyleCnt="0"/>
      <dgm:spPr/>
    </dgm:pt>
    <dgm:pt modelId="{A1136D82-7662-499A-8854-F4774FDA4FB5}" type="pres">
      <dgm:prSet presAssocID="{4AA05645-2252-49BD-8420-DDC5FFDB7769}" presName="simulatedConn" presStyleLbl="solidFgAcc1" presStyleIdx="0" presStyleCnt="1"/>
      <dgm:spPr>
        <a:solidFill>
          <a:srgbClr val="C00000"/>
        </a:solidFill>
      </dgm:spPr>
    </dgm:pt>
    <dgm:pt modelId="{2A778068-16AA-4C15-B196-3CB8FB7ECFF3}" type="pres">
      <dgm:prSet presAssocID="{4AA05645-2252-49BD-8420-DDC5FFDB7769}" presName="vSp2" presStyleCnt="0"/>
      <dgm:spPr/>
    </dgm:pt>
    <dgm:pt modelId="{BE1A085A-9555-43E7-977D-4AC39DF7CED6}" type="pres">
      <dgm:prSet presAssocID="{4AA05645-2252-49BD-8420-DDC5FFDB7769}" presName="sibTrans" presStyleCnt="0"/>
      <dgm:spPr/>
    </dgm:pt>
    <dgm:pt modelId="{925101CD-83FE-4A19-945C-34250506A8E6}" type="pres">
      <dgm:prSet presAssocID="{94786FFA-E665-4DF2-9E23-DE62564EE8AC}" presName="compositeNode" presStyleCnt="0">
        <dgm:presLayoutVars>
          <dgm:bulletEnabled val="1"/>
        </dgm:presLayoutVars>
      </dgm:prSet>
      <dgm:spPr/>
    </dgm:pt>
    <dgm:pt modelId="{F7709629-D699-4F87-9554-ECE285CE60FE}" type="pres">
      <dgm:prSet presAssocID="{94786FFA-E665-4DF2-9E23-DE62564EE8AC}" presName="bgRect" presStyleLbl="node1" presStyleIdx="1" presStyleCnt="2"/>
      <dgm:spPr/>
    </dgm:pt>
    <dgm:pt modelId="{3BB55242-BC41-4D55-885B-BC19BE0BB10B}" type="pres">
      <dgm:prSet presAssocID="{94786FFA-E665-4DF2-9E23-DE62564EE8AC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C155A380-71E8-4A0D-9F5B-3B50D2535B80}" type="pres">
      <dgm:prSet presAssocID="{94786FFA-E665-4DF2-9E23-DE62564EE8AC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A94C8100-33B8-4B58-B1F0-51193959EC65}" type="presOf" srcId="{FF1EC1DA-D5C8-4912-8282-3760039235F0}" destId="{C155A380-71E8-4A0D-9F5B-3B50D2535B80}" srcOrd="0" destOrd="0" presId="urn:microsoft.com/office/officeart/2005/8/layout/hProcess7"/>
    <dgm:cxn modelId="{BD7DBF05-E4AC-4DED-BE9E-E3CED3CBBF5B}" type="presOf" srcId="{C9BB832F-8C03-4B3C-882F-C495BDB34EC4}" destId="{0CCE763D-A26C-4F90-A385-7E30A095C3C7}" srcOrd="0" destOrd="0" presId="urn:microsoft.com/office/officeart/2005/8/layout/hProcess7"/>
    <dgm:cxn modelId="{5CFACA18-A44A-41D8-B3C4-8275B865BE99}" srcId="{BB781594-F73A-42B7-AA36-98BCF37211AD}" destId="{6E105DFE-5B5C-4381-937F-2159B54272A6}" srcOrd="1" destOrd="0" parTransId="{6475FACF-4B55-47A8-A2F0-A4E95ED1DF5E}" sibTransId="{5001405F-9890-4D9E-BE4E-E7D1B380A3BB}"/>
    <dgm:cxn modelId="{92B15828-EADE-46CF-9AD9-A7BE64B4A62A}" type="presOf" srcId="{6E105DFE-5B5C-4381-937F-2159B54272A6}" destId="{0CCE763D-A26C-4F90-A385-7E30A095C3C7}" srcOrd="0" destOrd="1" presId="urn:microsoft.com/office/officeart/2005/8/layout/hProcess7"/>
    <dgm:cxn modelId="{CEB78E32-A2CB-4E22-BD08-43A8DAE93260}" type="presOf" srcId="{7CA5709C-2C4E-435B-A465-6FF3D16CE1CB}" destId="{C155A380-71E8-4A0D-9F5B-3B50D2535B80}" srcOrd="0" destOrd="1" presId="urn:microsoft.com/office/officeart/2005/8/layout/hProcess7"/>
    <dgm:cxn modelId="{14E8D436-D9B2-4B71-B9C5-FC67B61FC7D5}" srcId="{94786FFA-E665-4DF2-9E23-DE62564EE8AC}" destId="{D08CCF4A-D8B8-44DA-A252-7F756AB6EEDB}" srcOrd="3" destOrd="0" parTransId="{D3E43A4E-A04F-419E-8EF6-A587CEBF2E86}" sibTransId="{FC4BB3F9-DBC8-49CE-860D-2A3E58F49A5F}"/>
    <dgm:cxn modelId="{03C25038-EF48-4EE9-BE31-3908B28B68DE}" type="presOf" srcId="{C2A1A7AF-DE61-40BA-9F02-0D87A79312DF}" destId="{C155A380-71E8-4A0D-9F5B-3B50D2535B80}" srcOrd="0" destOrd="2" presId="urn:microsoft.com/office/officeart/2005/8/layout/hProcess7"/>
    <dgm:cxn modelId="{77B2703E-D4BE-466A-90F6-7177B198A661}" srcId="{BB781594-F73A-42B7-AA36-98BCF37211AD}" destId="{C9BB832F-8C03-4B3C-882F-C495BDB34EC4}" srcOrd="0" destOrd="0" parTransId="{F16EAC37-3E11-43FC-A9A3-36C015C00A6E}" sibTransId="{EB5640F8-B91E-4311-9B73-758CDFA9829D}"/>
    <dgm:cxn modelId="{AB7DFD5C-648E-47BB-989B-71DEE77368BD}" srcId="{BB781594-F73A-42B7-AA36-98BCF37211AD}" destId="{15C7D682-7F73-481D-A91A-240ECDF749AF}" srcOrd="3" destOrd="0" parTransId="{62AD9A3B-E063-49CC-9DB8-BB4EB63E98E5}" sibTransId="{71AD3CE9-E770-4AFD-BDD1-15C535D95731}"/>
    <dgm:cxn modelId="{C88ACC66-5D73-4936-8E6C-7CB28796CD50}" type="presOf" srcId="{D08CCF4A-D8B8-44DA-A252-7F756AB6EEDB}" destId="{C155A380-71E8-4A0D-9F5B-3B50D2535B80}" srcOrd="0" destOrd="3" presId="urn:microsoft.com/office/officeart/2005/8/layout/hProcess7"/>
    <dgm:cxn modelId="{81923370-2B03-444F-B36C-773CEC867AD0}" type="presOf" srcId="{B3845FEF-76D1-4EC1-B7A8-7DF69D45E71E}" destId="{0CCE763D-A26C-4F90-A385-7E30A095C3C7}" srcOrd="0" destOrd="2" presId="urn:microsoft.com/office/officeart/2005/8/layout/hProcess7"/>
    <dgm:cxn modelId="{49ECCE74-3EBB-41AE-B8B9-C571995268DA}" srcId="{94786FFA-E665-4DF2-9E23-DE62564EE8AC}" destId="{C2A1A7AF-DE61-40BA-9F02-0D87A79312DF}" srcOrd="2" destOrd="0" parTransId="{54D6CEF3-9CD2-4C60-9903-716BB2E4A1D4}" sibTransId="{D54FE105-723A-4981-8C31-809613C83ADA}"/>
    <dgm:cxn modelId="{C5CBE354-82AE-47EB-B53C-94B638E79C87}" type="presOf" srcId="{94786FFA-E665-4DF2-9E23-DE62564EE8AC}" destId="{3BB55242-BC41-4D55-885B-BC19BE0BB10B}" srcOrd="1" destOrd="0" presId="urn:microsoft.com/office/officeart/2005/8/layout/hProcess7"/>
    <dgm:cxn modelId="{52B97F80-00A2-4929-9B08-CCA17B11D060}" type="presOf" srcId="{94786FFA-E665-4DF2-9E23-DE62564EE8AC}" destId="{F7709629-D699-4F87-9554-ECE285CE60FE}" srcOrd="0" destOrd="0" presId="urn:microsoft.com/office/officeart/2005/8/layout/hProcess7"/>
    <dgm:cxn modelId="{1F38BA82-A59D-4D60-8068-361A79B6658A}" type="presOf" srcId="{92DFC444-3F86-4C7B-844C-D43B0C216ED0}" destId="{15D9B22B-42DA-46A5-BAA3-8293A204941B}" srcOrd="0" destOrd="0" presId="urn:microsoft.com/office/officeart/2005/8/layout/hProcess7"/>
    <dgm:cxn modelId="{5BC7F783-9E3D-48F2-9E74-D1B0AABB1BF7}" srcId="{BB781594-F73A-42B7-AA36-98BCF37211AD}" destId="{B3845FEF-76D1-4EC1-B7A8-7DF69D45E71E}" srcOrd="2" destOrd="0" parTransId="{8628C183-5160-4649-B249-8FFFFCEE6CCA}" sibTransId="{F62B5227-677F-4F90-B53C-5D63400485BD}"/>
    <dgm:cxn modelId="{90F8D286-2CF5-48EC-88E0-0347053116C0}" type="presOf" srcId="{BB781594-F73A-42B7-AA36-98BCF37211AD}" destId="{4F568297-B2E0-4B14-8CD1-2FCEE0A48C60}" srcOrd="1" destOrd="0" presId="urn:microsoft.com/office/officeart/2005/8/layout/hProcess7"/>
    <dgm:cxn modelId="{89A70CBA-0CB4-4642-AC5A-FECBB883C62F}" srcId="{92DFC444-3F86-4C7B-844C-D43B0C216ED0}" destId="{BB781594-F73A-42B7-AA36-98BCF37211AD}" srcOrd="0" destOrd="0" parTransId="{1B329245-FCB6-4AAB-AADB-912CF0F38479}" sibTransId="{4AA05645-2252-49BD-8420-DDC5FFDB7769}"/>
    <dgm:cxn modelId="{EE2B6DBE-AA5E-4356-9B9B-0B3726900AC5}" type="presOf" srcId="{15C7D682-7F73-481D-A91A-240ECDF749AF}" destId="{0CCE763D-A26C-4F90-A385-7E30A095C3C7}" srcOrd="0" destOrd="3" presId="urn:microsoft.com/office/officeart/2005/8/layout/hProcess7"/>
    <dgm:cxn modelId="{A22C3CCC-1815-4A55-9AC6-B8DC7B8AA08B}" type="presOf" srcId="{BB781594-F73A-42B7-AA36-98BCF37211AD}" destId="{BBE5F1F4-4926-4DAB-9E7A-930759E81039}" srcOrd="0" destOrd="0" presId="urn:microsoft.com/office/officeart/2005/8/layout/hProcess7"/>
    <dgm:cxn modelId="{4C2FCBED-F779-4439-9E92-626AEB8B736F}" srcId="{92DFC444-3F86-4C7B-844C-D43B0C216ED0}" destId="{94786FFA-E665-4DF2-9E23-DE62564EE8AC}" srcOrd="1" destOrd="0" parTransId="{37B7E808-F5F8-485D-BFD9-DB4720198CDB}" sibTransId="{42A9452C-C767-4116-96A1-EF4DE7447187}"/>
    <dgm:cxn modelId="{0ACF5BF9-0D1D-48FA-B80C-59BD099D9F67}" srcId="{94786FFA-E665-4DF2-9E23-DE62564EE8AC}" destId="{FF1EC1DA-D5C8-4912-8282-3760039235F0}" srcOrd="0" destOrd="0" parTransId="{89DA38A6-FF1D-40E3-93A5-FED2EAA596F0}" sibTransId="{7885D1C2-7740-48D5-9A9D-4F5043C10939}"/>
    <dgm:cxn modelId="{693567FC-EEE8-41B9-97F3-F56EF26C3526}" srcId="{94786FFA-E665-4DF2-9E23-DE62564EE8AC}" destId="{7CA5709C-2C4E-435B-A465-6FF3D16CE1CB}" srcOrd="1" destOrd="0" parTransId="{0518F077-5F62-4FA4-B0E7-E58C9D8E7F57}" sibTransId="{A6E61C5B-4BFD-4704-A230-DE92158D377A}"/>
    <dgm:cxn modelId="{C5D68914-52F5-4E3A-82FC-FF403F585E95}" type="presParOf" srcId="{15D9B22B-42DA-46A5-BAA3-8293A204941B}" destId="{680E5981-9091-41B4-BC4B-3F81B9B69917}" srcOrd="0" destOrd="0" presId="urn:microsoft.com/office/officeart/2005/8/layout/hProcess7"/>
    <dgm:cxn modelId="{30A46542-DB52-4E55-AB3E-B5F8134563DF}" type="presParOf" srcId="{680E5981-9091-41B4-BC4B-3F81B9B69917}" destId="{BBE5F1F4-4926-4DAB-9E7A-930759E81039}" srcOrd="0" destOrd="0" presId="urn:microsoft.com/office/officeart/2005/8/layout/hProcess7"/>
    <dgm:cxn modelId="{BEF08392-9BED-44CC-B07B-9BD5493C1DC9}" type="presParOf" srcId="{680E5981-9091-41B4-BC4B-3F81B9B69917}" destId="{4F568297-B2E0-4B14-8CD1-2FCEE0A48C60}" srcOrd="1" destOrd="0" presId="urn:microsoft.com/office/officeart/2005/8/layout/hProcess7"/>
    <dgm:cxn modelId="{753EFD92-C096-4551-A420-E65EAC139E1B}" type="presParOf" srcId="{680E5981-9091-41B4-BC4B-3F81B9B69917}" destId="{0CCE763D-A26C-4F90-A385-7E30A095C3C7}" srcOrd="2" destOrd="0" presId="urn:microsoft.com/office/officeart/2005/8/layout/hProcess7"/>
    <dgm:cxn modelId="{95530F2A-7B04-46B2-8632-66EF2D26EF1B}" type="presParOf" srcId="{15D9B22B-42DA-46A5-BAA3-8293A204941B}" destId="{A00C3517-5A55-4711-BB3B-E0E95D783B0C}" srcOrd="1" destOrd="0" presId="urn:microsoft.com/office/officeart/2005/8/layout/hProcess7"/>
    <dgm:cxn modelId="{41FB8E8A-B3D0-4856-9C04-F1E220D6F216}" type="presParOf" srcId="{15D9B22B-42DA-46A5-BAA3-8293A204941B}" destId="{B66C12A4-FA25-443F-81D6-0AF86A07C8DF}" srcOrd="2" destOrd="0" presId="urn:microsoft.com/office/officeart/2005/8/layout/hProcess7"/>
    <dgm:cxn modelId="{17DC233C-43D5-4F49-BA86-389D7F4DCFD8}" type="presParOf" srcId="{B66C12A4-FA25-443F-81D6-0AF86A07C8DF}" destId="{013A1B1D-F839-4966-926C-70966A391B79}" srcOrd="0" destOrd="0" presId="urn:microsoft.com/office/officeart/2005/8/layout/hProcess7"/>
    <dgm:cxn modelId="{1498C409-31D7-4939-86E5-F8F67B2EA847}" type="presParOf" srcId="{B66C12A4-FA25-443F-81D6-0AF86A07C8DF}" destId="{A1136D82-7662-499A-8854-F4774FDA4FB5}" srcOrd="1" destOrd="0" presId="urn:microsoft.com/office/officeart/2005/8/layout/hProcess7"/>
    <dgm:cxn modelId="{C3549202-9C74-4397-A5C2-619001163D8F}" type="presParOf" srcId="{B66C12A4-FA25-443F-81D6-0AF86A07C8DF}" destId="{2A778068-16AA-4C15-B196-3CB8FB7ECFF3}" srcOrd="2" destOrd="0" presId="urn:microsoft.com/office/officeart/2005/8/layout/hProcess7"/>
    <dgm:cxn modelId="{EE875B3C-C3FB-485B-B030-4213FCBAEC2B}" type="presParOf" srcId="{15D9B22B-42DA-46A5-BAA3-8293A204941B}" destId="{BE1A085A-9555-43E7-977D-4AC39DF7CED6}" srcOrd="3" destOrd="0" presId="urn:microsoft.com/office/officeart/2005/8/layout/hProcess7"/>
    <dgm:cxn modelId="{BCE97E0B-F30B-44E7-A930-C31CB076E594}" type="presParOf" srcId="{15D9B22B-42DA-46A5-BAA3-8293A204941B}" destId="{925101CD-83FE-4A19-945C-34250506A8E6}" srcOrd="4" destOrd="0" presId="urn:microsoft.com/office/officeart/2005/8/layout/hProcess7"/>
    <dgm:cxn modelId="{C3602E0A-7D60-467D-BC18-6F9C03BF57C5}" type="presParOf" srcId="{925101CD-83FE-4A19-945C-34250506A8E6}" destId="{F7709629-D699-4F87-9554-ECE285CE60FE}" srcOrd="0" destOrd="0" presId="urn:microsoft.com/office/officeart/2005/8/layout/hProcess7"/>
    <dgm:cxn modelId="{6392E8CD-3689-49FD-8B07-621A1111CED2}" type="presParOf" srcId="{925101CD-83FE-4A19-945C-34250506A8E6}" destId="{3BB55242-BC41-4D55-885B-BC19BE0BB10B}" srcOrd="1" destOrd="0" presId="urn:microsoft.com/office/officeart/2005/8/layout/hProcess7"/>
    <dgm:cxn modelId="{1AA55E50-4729-42D3-A54A-1AD0A5CD6BE9}" type="presParOf" srcId="{925101CD-83FE-4A19-945C-34250506A8E6}" destId="{C155A380-71E8-4A0D-9F5B-3B50D2535B8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DFC444-3F86-4C7B-844C-D43B0C216ED0}" type="doc">
      <dgm:prSet loTypeId="urn:microsoft.com/office/officeart/2005/8/layout/hProcess7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B781594-F73A-42B7-AA36-98BCF37211AD}">
      <dgm:prSet phldrT="[Texto]"/>
      <dgm:spPr/>
      <dgm:t>
        <a:bodyPr/>
        <a:lstStyle/>
        <a:p>
          <a:r>
            <a:rPr lang="es-ES" dirty="0"/>
            <a:t>03.</a:t>
          </a:r>
          <a:endParaRPr lang="en-US" dirty="0"/>
        </a:p>
      </dgm:t>
    </dgm:pt>
    <dgm:pt modelId="{1B329245-FCB6-4AAB-AADB-912CF0F38479}" type="parTrans" cxnId="{89A70CBA-0CB4-4642-AC5A-FECBB883C62F}">
      <dgm:prSet/>
      <dgm:spPr/>
      <dgm:t>
        <a:bodyPr/>
        <a:lstStyle/>
        <a:p>
          <a:endParaRPr lang="en-US"/>
        </a:p>
      </dgm:t>
    </dgm:pt>
    <dgm:pt modelId="{4AA05645-2252-49BD-8420-DDC5FFDB7769}" type="sibTrans" cxnId="{89A70CBA-0CB4-4642-AC5A-FECBB883C62F}">
      <dgm:prSet/>
      <dgm:spPr/>
      <dgm:t>
        <a:bodyPr/>
        <a:lstStyle/>
        <a:p>
          <a:endParaRPr lang="en-US"/>
        </a:p>
      </dgm:t>
    </dgm:pt>
    <dgm:pt modelId="{C9BB832F-8C03-4B3C-882F-C495BDB34EC4}">
      <dgm:prSet phldrT="[Texto]" custT="1"/>
      <dgm:spPr/>
      <dgm:t>
        <a:bodyPr/>
        <a:lstStyle/>
        <a:p>
          <a:pPr algn="l">
            <a:buFont typeface="Wingdings" panose="05000000000000000000" pitchFamily="2" charset="2"/>
            <a:buChar char="ü"/>
          </a:pPr>
          <a:endParaRPr lang="es-ES" sz="1800" b="1" dirty="0">
            <a:latin typeface="Barlow" panose="00000500000000000000"/>
          </a:endParaRPr>
        </a:p>
        <a:p>
          <a:pPr algn="l">
            <a:buFont typeface="Wingdings" panose="05000000000000000000" pitchFamily="2" charset="2"/>
            <a:buChar char="ü"/>
          </a:pPr>
          <a:r>
            <a:rPr lang="es-ES" sz="1800" b="1" dirty="0">
              <a:latin typeface="Barlow" panose="00000500000000000000"/>
            </a:rPr>
            <a:t>Verificación de evidencias y valoración de criterios.</a:t>
          </a:r>
          <a:endParaRPr lang="en-US" sz="1800" dirty="0">
            <a:latin typeface="Barlow" panose="00000500000000000000"/>
          </a:endParaRPr>
        </a:p>
      </dgm:t>
    </dgm:pt>
    <dgm:pt modelId="{F16EAC37-3E11-43FC-A9A3-36C015C00A6E}" type="parTrans" cxnId="{77B2703E-D4BE-466A-90F6-7177B198A661}">
      <dgm:prSet/>
      <dgm:spPr/>
      <dgm:t>
        <a:bodyPr/>
        <a:lstStyle/>
        <a:p>
          <a:endParaRPr lang="en-US"/>
        </a:p>
      </dgm:t>
    </dgm:pt>
    <dgm:pt modelId="{EB5640F8-B91E-4311-9B73-758CDFA9829D}" type="sibTrans" cxnId="{77B2703E-D4BE-466A-90F6-7177B198A661}">
      <dgm:prSet/>
      <dgm:spPr/>
      <dgm:t>
        <a:bodyPr/>
        <a:lstStyle/>
        <a:p>
          <a:endParaRPr lang="en-US"/>
        </a:p>
      </dgm:t>
    </dgm:pt>
    <dgm:pt modelId="{94786FFA-E665-4DF2-9E23-DE62564EE8AC}">
      <dgm:prSet phldrT="[Texto]"/>
      <dgm:spPr/>
      <dgm:t>
        <a:bodyPr/>
        <a:lstStyle/>
        <a:p>
          <a:r>
            <a:rPr lang="es-ES" dirty="0"/>
            <a:t>04.</a:t>
          </a:r>
          <a:endParaRPr lang="en-US" dirty="0"/>
        </a:p>
      </dgm:t>
    </dgm:pt>
    <dgm:pt modelId="{37B7E808-F5F8-485D-BFD9-DB4720198CDB}" type="parTrans" cxnId="{4C2FCBED-F779-4439-9E92-626AEB8B736F}">
      <dgm:prSet/>
      <dgm:spPr/>
      <dgm:t>
        <a:bodyPr/>
        <a:lstStyle/>
        <a:p>
          <a:endParaRPr lang="en-US"/>
        </a:p>
      </dgm:t>
    </dgm:pt>
    <dgm:pt modelId="{42A9452C-C767-4116-96A1-EF4DE7447187}" type="sibTrans" cxnId="{4C2FCBED-F779-4439-9E92-626AEB8B736F}">
      <dgm:prSet/>
      <dgm:spPr/>
      <dgm:t>
        <a:bodyPr/>
        <a:lstStyle/>
        <a:p>
          <a:endParaRPr lang="en-US"/>
        </a:p>
      </dgm:t>
    </dgm:pt>
    <dgm:pt modelId="{FF1EC1DA-D5C8-4912-8282-3760039235F0}">
      <dgm:prSet phldrT="[Texto]" custT="1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endParaRPr lang="es-ES" sz="2000" b="1" dirty="0">
            <a:latin typeface="Barlow" panose="00000500000000000000"/>
          </a:endParaRPr>
        </a:p>
        <a:p>
          <a:pPr algn="just">
            <a:buFont typeface="Wingdings" panose="05000000000000000000" pitchFamily="2" charset="2"/>
            <a:buChar char="ü"/>
          </a:pPr>
          <a:r>
            <a:rPr lang="es-ES" sz="1800" b="1" dirty="0">
              <a:latin typeface="Barlow" panose="00000500000000000000"/>
            </a:rPr>
            <a:t>Publicación definitiva de resultados – Gala de los mejores.</a:t>
          </a:r>
          <a:endParaRPr lang="en-US" sz="1800" dirty="0">
            <a:latin typeface="Barlow" panose="00000500000000000000"/>
          </a:endParaRPr>
        </a:p>
      </dgm:t>
    </dgm:pt>
    <dgm:pt modelId="{89DA38A6-FF1D-40E3-93A5-FED2EAA596F0}" type="parTrans" cxnId="{0ACF5BF9-0D1D-48FA-B80C-59BD099D9F67}">
      <dgm:prSet/>
      <dgm:spPr/>
      <dgm:t>
        <a:bodyPr/>
        <a:lstStyle/>
        <a:p>
          <a:endParaRPr lang="en-US"/>
        </a:p>
      </dgm:t>
    </dgm:pt>
    <dgm:pt modelId="{7885D1C2-7740-48D5-9A9D-4F5043C10939}" type="sibTrans" cxnId="{0ACF5BF9-0D1D-48FA-B80C-59BD099D9F67}">
      <dgm:prSet/>
      <dgm:spPr/>
      <dgm:t>
        <a:bodyPr/>
        <a:lstStyle/>
        <a:p>
          <a:endParaRPr lang="en-US"/>
        </a:p>
      </dgm:t>
    </dgm:pt>
    <dgm:pt modelId="{C416C5F0-D5B2-4C05-B31E-33631586F1C5}">
      <dgm:prSet custT="1"/>
      <dgm:spPr/>
      <dgm:t>
        <a:bodyPr/>
        <a:lstStyle/>
        <a:p>
          <a:pPr algn="l">
            <a:buFont typeface="Wingdings" panose="05000000000000000000" pitchFamily="2" charset="2"/>
            <a:buChar char="ü"/>
          </a:pPr>
          <a:endParaRPr lang="es-ES" sz="2000" b="1" dirty="0">
            <a:latin typeface="Barlow" panose="00000500000000000000"/>
          </a:endParaRPr>
        </a:p>
      </dgm:t>
    </dgm:pt>
    <dgm:pt modelId="{9FE7E2B1-5478-4D5F-8D60-B8D426F81530}" type="parTrans" cxnId="{3E2FCE20-2DAC-4EED-8374-9B92B5A860AA}">
      <dgm:prSet/>
      <dgm:spPr/>
      <dgm:t>
        <a:bodyPr/>
        <a:lstStyle/>
        <a:p>
          <a:endParaRPr lang="en-US"/>
        </a:p>
      </dgm:t>
    </dgm:pt>
    <dgm:pt modelId="{4D57FEFD-DD42-4D78-B677-50AEA8C1774F}" type="sibTrans" cxnId="{3E2FCE20-2DAC-4EED-8374-9B92B5A860AA}">
      <dgm:prSet/>
      <dgm:spPr/>
      <dgm:t>
        <a:bodyPr/>
        <a:lstStyle/>
        <a:p>
          <a:endParaRPr lang="en-US"/>
        </a:p>
      </dgm:t>
    </dgm:pt>
    <dgm:pt modelId="{93B203B5-B6D9-421F-8E8F-46C5F1A45D58}">
      <dgm:prSet custT="1"/>
      <dgm:spPr/>
      <dgm:t>
        <a:bodyPr/>
        <a:lstStyle/>
        <a:p>
          <a:pPr algn="ctr">
            <a:buFont typeface="Wingdings" panose="05000000000000000000" pitchFamily="2" charset="2"/>
            <a:buChar char="ü"/>
          </a:pPr>
          <a:r>
            <a:rPr lang="es-CO" sz="1800" b="1" dirty="0">
              <a:solidFill>
                <a:srgbClr val="C00000"/>
              </a:solidFill>
              <a:latin typeface="Barlow" panose="00000500000000000000"/>
            </a:rPr>
            <a:t>14 de septiembre al 30 de octubre</a:t>
          </a:r>
        </a:p>
      </dgm:t>
    </dgm:pt>
    <dgm:pt modelId="{ADEABC3D-2CCD-4188-A02C-E3BEB50391C1}" type="parTrans" cxnId="{6920144B-808A-4715-8067-100F94EA25DB}">
      <dgm:prSet/>
      <dgm:spPr/>
      <dgm:t>
        <a:bodyPr/>
        <a:lstStyle/>
        <a:p>
          <a:endParaRPr lang="en-US"/>
        </a:p>
      </dgm:t>
    </dgm:pt>
    <dgm:pt modelId="{BD8EDB12-7173-479E-9217-E46E31A5F353}" type="sibTrans" cxnId="{6920144B-808A-4715-8067-100F94EA25DB}">
      <dgm:prSet/>
      <dgm:spPr/>
      <dgm:t>
        <a:bodyPr/>
        <a:lstStyle/>
        <a:p>
          <a:endParaRPr lang="en-US"/>
        </a:p>
      </dgm:t>
    </dgm:pt>
    <dgm:pt modelId="{7A2E2C26-0303-4418-B406-6115EA412973}">
      <dgm:prSet custT="1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endParaRPr lang="es-ES" sz="2000" b="1" dirty="0">
            <a:latin typeface="Barlow" panose="00000500000000000000"/>
          </a:endParaRPr>
        </a:p>
        <a:p>
          <a:pPr algn="just">
            <a:buFont typeface="Wingdings" panose="05000000000000000000" pitchFamily="2" charset="2"/>
            <a:buChar char="ü"/>
          </a:pPr>
          <a:endParaRPr lang="es-ES" sz="2000" b="1" dirty="0">
            <a:latin typeface="Barlow" panose="00000500000000000000"/>
          </a:endParaRPr>
        </a:p>
      </dgm:t>
    </dgm:pt>
    <dgm:pt modelId="{29909338-7FFC-4D3C-9E98-D74B191F7616}" type="parTrans" cxnId="{61752604-82CB-46CF-A019-455AD8CDD350}">
      <dgm:prSet/>
      <dgm:spPr/>
      <dgm:t>
        <a:bodyPr/>
        <a:lstStyle/>
        <a:p>
          <a:endParaRPr lang="en-US"/>
        </a:p>
      </dgm:t>
    </dgm:pt>
    <dgm:pt modelId="{254F7C48-CB38-4079-989B-49C5E2A8AF8E}" type="sibTrans" cxnId="{61752604-82CB-46CF-A019-455AD8CDD350}">
      <dgm:prSet/>
      <dgm:spPr/>
      <dgm:t>
        <a:bodyPr/>
        <a:lstStyle/>
        <a:p>
          <a:endParaRPr lang="en-US"/>
        </a:p>
      </dgm:t>
    </dgm:pt>
    <dgm:pt modelId="{EDC85B66-D552-4680-AB44-C33B89672C8C}">
      <dgm:prSet custT="1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r>
            <a:rPr lang="es-ES" sz="2000" b="1" dirty="0">
              <a:solidFill>
                <a:srgbClr val="C00000"/>
              </a:solidFill>
              <a:latin typeface="Barlow" panose="00000500000000000000"/>
            </a:rPr>
            <a:t>2 y 3 de diciembre</a:t>
          </a:r>
        </a:p>
      </dgm:t>
    </dgm:pt>
    <dgm:pt modelId="{2A5F14CA-4C52-4BAF-8039-905D476AA50B}" type="parTrans" cxnId="{BF3F710D-9435-4E18-89DC-DCDBF2705269}">
      <dgm:prSet/>
      <dgm:spPr/>
      <dgm:t>
        <a:bodyPr/>
        <a:lstStyle/>
        <a:p>
          <a:endParaRPr lang="en-US"/>
        </a:p>
      </dgm:t>
    </dgm:pt>
    <dgm:pt modelId="{20170C3B-3B97-407D-9211-457B7089C29E}" type="sibTrans" cxnId="{BF3F710D-9435-4E18-89DC-DCDBF2705269}">
      <dgm:prSet/>
      <dgm:spPr/>
      <dgm:t>
        <a:bodyPr/>
        <a:lstStyle/>
        <a:p>
          <a:endParaRPr lang="en-US"/>
        </a:p>
      </dgm:t>
    </dgm:pt>
    <dgm:pt modelId="{15D9B22B-42DA-46A5-BAA3-8293A204941B}" type="pres">
      <dgm:prSet presAssocID="{92DFC444-3F86-4C7B-844C-D43B0C216ED0}" presName="Name0" presStyleCnt="0">
        <dgm:presLayoutVars>
          <dgm:dir/>
          <dgm:animLvl val="lvl"/>
          <dgm:resizeHandles val="exact"/>
        </dgm:presLayoutVars>
      </dgm:prSet>
      <dgm:spPr/>
    </dgm:pt>
    <dgm:pt modelId="{680E5981-9091-41B4-BC4B-3F81B9B69917}" type="pres">
      <dgm:prSet presAssocID="{BB781594-F73A-42B7-AA36-98BCF37211AD}" presName="compositeNode" presStyleCnt="0">
        <dgm:presLayoutVars>
          <dgm:bulletEnabled val="1"/>
        </dgm:presLayoutVars>
      </dgm:prSet>
      <dgm:spPr/>
    </dgm:pt>
    <dgm:pt modelId="{BBE5F1F4-4926-4DAB-9E7A-930759E81039}" type="pres">
      <dgm:prSet presAssocID="{BB781594-F73A-42B7-AA36-98BCF37211AD}" presName="bgRect" presStyleLbl="node1" presStyleIdx="0" presStyleCnt="2"/>
      <dgm:spPr/>
    </dgm:pt>
    <dgm:pt modelId="{4F568297-B2E0-4B14-8CD1-2FCEE0A48C60}" type="pres">
      <dgm:prSet presAssocID="{BB781594-F73A-42B7-AA36-98BCF37211AD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0CCE763D-A26C-4F90-A385-7E30A095C3C7}" type="pres">
      <dgm:prSet presAssocID="{BB781594-F73A-42B7-AA36-98BCF37211AD}" presName="childNode" presStyleLbl="node1" presStyleIdx="0" presStyleCnt="2">
        <dgm:presLayoutVars>
          <dgm:bulletEnabled val="1"/>
        </dgm:presLayoutVars>
      </dgm:prSet>
      <dgm:spPr/>
    </dgm:pt>
    <dgm:pt modelId="{A00C3517-5A55-4711-BB3B-E0E95D783B0C}" type="pres">
      <dgm:prSet presAssocID="{4AA05645-2252-49BD-8420-DDC5FFDB7769}" presName="hSp" presStyleCnt="0"/>
      <dgm:spPr/>
    </dgm:pt>
    <dgm:pt modelId="{B66C12A4-FA25-443F-81D6-0AF86A07C8DF}" type="pres">
      <dgm:prSet presAssocID="{4AA05645-2252-49BD-8420-DDC5FFDB7769}" presName="vProcSp" presStyleCnt="0"/>
      <dgm:spPr/>
    </dgm:pt>
    <dgm:pt modelId="{013A1B1D-F839-4966-926C-70966A391B79}" type="pres">
      <dgm:prSet presAssocID="{4AA05645-2252-49BD-8420-DDC5FFDB7769}" presName="vSp1" presStyleCnt="0"/>
      <dgm:spPr/>
    </dgm:pt>
    <dgm:pt modelId="{A1136D82-7662-499A-8854-F4774FDA4FB5}" type="pres">
      <dgm:prSet presAssocID="{4AA05645-2252-49BD-8420-DDC5FFDB7769}" presName="simulatedConn" presStyleLbl="solidFgAcc1" presStyleIdx="0" presStyleCnt="1"/>
      <dgm:spPr>
        <a:solidFill>
          <a:srgbClr val="C00000"/>
        </a:solidFill>
      </dgm:spPr>
    </dgm:pt>
    <dgm:pt modelId="{2A778068-16AA-4C15-B196-3CB8FB7ECFF3}" type="pres">
      <dgm:prSet presAssocID="{4AA05645-2252-49BD-8420-DDC5FFDB7769}" presName="vSp2" presStyleCnt="0"/>
      <dgm:spPr/>
    </dgm:pt>
    <dgm:pt modelId="{BE1A085A-9555-43E7-977D-4AC39DF7CED6}" type="pres">
      <dgm:prSet presAssocID="{4AA05645-2252-49BD-8420-DDC5FFDB7769}" presName="sibTrans" presStyleCnt="0"/>
      <dgm:spPr/>
    </dgm:pt>
    <dgm:pt modelId="{925101CD-83FE-4A19-945C-34250506A8E6}" type="pres">
      <dgm:prSet presAssocID="{94786FFA-E665-4DF2-9E23-DE62564EE8AC}" presName="compositeNode" presStyleCnt="0">
        <dgm:presLayoutVars>
          <dgm:bulletEnabled val="1"/>
        </dgm:presLayoutVars>
      </dgm:prSet>
      <dgm:spPr/>
    </dgm:pt>
    <dgm:pt modelId="{F7709629-D699-4F87-9554-ECE285CE60FE}" type="pres">
      <dgm:prSet presAssocID="{94786FFA-E665-4DF2-9E23-DE62564EE8AC}" presName="bgRect" presStyleLbl="node1" presStyleIdx="1" presStyleCnt="2"/>
      <dgm:spPr/>
    </dgm:pt>
    <dgm:pt modelId="{3BB55242-BC41-4D55-885B-BC19BE0BB10B}" type="pres">
      <dgm:prSet presAssocID="{94786FFA-E665-4DF2-9E23-DE62564EE8AC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C155A380-71E8-4A0D-9F5B-3B50D2535B80}" type="pres">
      <dgm:prSet presAssocID="{94786FFA-E665-4DF2-9E23-DE62564EE8AC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A94C8100-33B8-4B58-B1F0-51193959EC65}" type="presOf" srcId="{FF1EC1DA-D5C8-4912-8282-3760039235F0}" destId="{C155A380-71E8-4A0D-9F5B-3B50D2535B80}" srcOrd="0" destOrd="0" presId="urn:microsoft.com/office/officeart/2005/8/layout/hProcess7"/>
    <dgm:cxn modelId="{61752604-82CB-46CF-A019-455AD8CDD350}" srcId="{94786FFA-E665-4DF2-9E23-DE62564EE8AC}" destId="{7A2E2C26-0303-4418-B406-6115EA412973}" srcOrd="1" destOrd="0" parTransId="{29909338-7FFC-4D3C-9E98-D74B191F7616}" sibTransId="{254F7C48-CB38-4079-989B-49C5E2A8AF8E}"/>
    <dgm:cxn modelId="{BD7DBF05-E4AC-4DED-BE9E-E3CED3CBBF5B}" type="presOf" srcId="{C9BB832F-8C03-4B3C-882F-C495BDB34EC4}" destId="{0CCE763D-A26C-4F90-A385-7E30A095C3C7}" srcOrd="0" destOrd="0" presId="urn:microsoft.com/office/officeart/2005/8/layout/hProcess7"/>
    <dgm:cxn modelId="{BF3F710D-9435-4E18-89DC-DCDBF2705269}" srcId="{94786FFA-E665-4DF2-9E23-DE62564EE8AC}" destId="{EDC85B66-D552-4680-AB44-C33B89672C8C}" srcOrd="2" destOrd="0" parTransId="{2A5F14CA-4C52-4BAF-8039-905D476AA50B}" sibTransId="{20170C3B-3B97-407D-9211-457B7089C29E}"/>
    <dgm:cxn modelId="{C456371B-CC23-401A-8D1B-8C696C51AA84}" type="presOf" srcId="{C416C5F0-D5B2-4C05-B31E-33631586F1C5}" destId="{0CCE763D-A26C-4F90-A385-7E30A095C3C7}" srcOrd="0" destOrd="1" presId="urn:microsoft.com/office/officeart/2005/8/layout/hProcess7"/>
    <dgm:cxn modelId="{3E2FCE20-2DAC-4EED-8374-9B92B5A860AA}" srcId="{BB781594-F73A-42B7-AA36-98BCF37211AD}" destId="{C416C5F0-D5B2-4C05-B31E-33631586F1C5}" srcOrd="1" destOrd="0" parTransId="{9FE7E2B1-5478-4D5F-8D60-B8D426F81530}" sibTransId="{4D57FEFD-DD42-4D78-B677-50AEA8C1774F}"/>
    <dgm:cxn modelId="{77B2703E-D4BE-466A-90F6-7177B198A661}" srcId="{BB781594-F73A-42B7-AA36-98BCF37211AD}" destId="{C9BB832F-8C03-4B3C-882F-C495BDB34EC4}" srcOrd="0" destOrd="0" parTransId="{F16EAC37-3E11-43FC-A9A3-36C015C00A6E}" sibTransId="{EB5640F8-B91E-4311-9B73-758CDFA9829D}"/>
    <dgm:cxn modelId="{6920144B-808A-4715-8067-100F94EA25DB}" srcId="{BB781594-F73A-42B7-AA36-98BCF37211AD}" destId="{93B203B5-B6D9-421F-8E8F-46C5F1A45D58}" srcOrd="2" destOrd="0" parTransId="{ADEABC3D-2CCD-4188-A02C-E3BEB50391C1}" sibTransId="{BD8EDB12-7173-479E-9217-E46E31A5F353}"/>
    <dgm:cxn modelId="{C5CBE354-82AE-47EB-B53C-94B638E79C87}" type="presOf" srcId="{94786FFA-E665-4DF2-9E23-DE62564EE8AC}" destId="{3BB55242-BC41-4D55-885B-BC19BE0BB10B}" srcOrd="1" destOrd="0" presId="urn:microsoft.com/office/officeart/2005/8/layout/hProcess7"/>
    <dgm:cxn modelId="{52B97F80-00A2-4929-9B08-CCA17B11D060}" type="presOf" srcId="{94786FFA-E665-4DF2-9E23-DE62564EE8AC}" destId="{F7709629-D699-4F87-9554-ECE285CE60FE}" srcOrd="0" destOrd="0" presId="urn:microsoft.com/office/officeart/2005/8/layout/hProcess7"/>
    <dgm:cxn modelId="{1F38BA82-A59D-4D60-8068-361A79B6658A}" type="presOf" srcId="{92DFC444-3F86-4C7B-844C-D43B0C216ED0}" destId="{15D9B22B-42DA-46A5-BAA3-8293A204941B}" srcOrd="0" destOrd="0" presId="urn:microsoft.com/office/officeart/2005/8/layout/hProcess7"/>
    <dgm:cxn modelId="{90F8D286-2CF5-48EC-88E0-0347053116C0}" type="presOf" srcId="{BB781594-F73A-42B7-AA36-98BCF37211AD}" destId="{4F568297-B2E0-4B14-8CD1-2FCEE0A48C60}" srcOrd="1" destOrd="0" presId="urn:microsoft.com/office/officeart/2005/8/layout/hProcess7"/>
    <dgm:cxn modelId="{92A48E98-D372-4D0B-9446-07556535EE0E}" type="presOf" srcId="{93B203B5-B6D9-421F-8E8F-46C5F1A45D58}" destId="{0CCE763D-A26C-4F90-A385-7E30A095C3C7}" srcOrd="0" destOrd="2" presId="urn:microsoft.com/office/officeart/2005/8/layout/hProcess7"/>
    <dgm:cxn modelId="{29C9309A-645C-4A05-8004-839C4990E18F}" type="presOf" srcId="{7A2E2C26-0303-4418-B406-6115EA412973}" destId="{C155A380-71E8-4A0D-9F5B-3B50D2535B80}" srcOrd="0" destOrd="1" presId="urn:microsoft.com/office/officeart/2005/8/layout/hProcess7"/>
    <dgm:cxn modelId="{89A70CBA-0CB4-4642-AC5A-FECBB883C62F}" srcId="{92DFC444-3F86-4C7B-844C-D43B0C216ED0}" destId="{BB781594-F73A-42B7-AA36-98BCF37211AD}" srcOrd="0" destOrd="0" parTransId="{1B329245-FCB6-4AAB-AADB-912CF0F38479}" sibTransId="{4AA05645-2252-49BD-8420-DDC5FFDB7769}"/>
    <dgm:cxn modelId="{A22C3CCC-1815-4A55-9AC6-B8DC7B8AA08B}" type="presOf" srcId="{BB781594-F73A-42B7-AA36-98BCF37211AD}" destId="{BBE5F1F4-4926-4DAB-9E7A-930759E81039}" srcOrd="0" destOrd="0" presId="urn:microsoft.com/office/officeart/2005/8/layout/hProcess7"/>
    <dgm:cxn modelId="{4C2FCBED-F779-4439-9E92-626AEB8B736F}" srcId="{92DFC444-3F86-4C7B-844C-D43B0C216ED0}" destId="{94786FFA-E665-4DF2-9E23-DE62564EE8AC}" srcOrd="1" destOrd="0" parTransId="{37B7E808-F5F8-485D-BFD9-DB4720198CDB}" sibTransId="{42A9452C-C767-4116-96A1-EF4DE7447187}"/>
    <dgm:cxn modelId="{E5AD5CEF-1B49-44C9-A8FA-2C233FADCBB0}" type="presOf" srcId="{EDC85B66-D552-4680-AB44-C33B89672C8C}" destId="{C155A380-71E8-4A0D-9F5B-3B50D2535B80}" srcOrd="0" destOrd="2" presId="urn:microsoft.com/office/officeart/2005/8/layout/hProcess7"/>
    <dgm:cxn modelId="{0ACF5BF9-0D1D-48FA-B80C-59BD099D9F67}" srcId="{94786FFA-E665-4DF2-9E23-DE62564EE8AC}" destId="{FF1EC1DA-D5C8-4912-8282-3760039235F0}" srcOrd="0" destOrd="0" parTransId="{89DA38A6-FF1D-40E3-93A5-FED2EAA596F0}" sibTransId="{7885D1C2-7740-48D5-9A9D-4F5043C10939}"/>
    <dgm:cxn modelId="{C5D68914-52F5-4E3A-82FC-FF403F585E95}" type="presParOf" srcId="{15D9B22B-42DA-46A5-BAA3-8293A204941B}" destId="{680E5981-9091-41B4-BC4B-3F81B9B69917}" srcOrd="0" destOrd="0" presId="urn:microsoft.com/office/officeart/2005/8/layout/hProcess7"/>
    <dgm:cxn modelId="{30A46542-DB52-4E55-AB3E-B5F8134563DF}" type="presParOf" srcId="{680E5981-9091-41B4-BC4B-3F81B9B69917}" destId="{BBE5F1F4-4926-4DAB-9E7A-930759E81039}" srcOrd="0" destOrd="0" presId="urn:microsoft.com/office/officeart/2005/8/layout/hProcess7"/>
    <dgm:cxn modelId="{BEF08392-9BED-44CC-B07B-9BD5493C1DC9}" type="presParOf" srcId="{680E5981-9091-41B4-BC4B-3F81B9B69917}" destId="{4F568297-B2E0-4B14-8CD1-2FCEE0A48C60}" srcOrd="1" destOrd="0" presId="urn:microsoft.com/office/officeart/2005/8/layout/hProcess7"/>
    <dgm:cxn modelId="{753EFD92-C096-4551-A420-E65EAC139E1B}" type="presParOf" srcId="{680E5981-9091-41B4-BC4B-3F81B9B69917}" destId="{0CCE763D-A26C-4F90-A385-7E30A095C3C7}" srcOrd="2" destOrd="0" presId="urn:microsoft.com/office/officeart/2005/8/layout/hProcess7"/>
    <dgm:cxn modelId="{95530F2A-7B04-46B2-8632-66EF2D26EF1B}" type="presParOf" srcId="{15D9B22B-42DA-46A5-BAA3-8293A204941B}" destId="{A00C3517-5A55-4711-BB3B-E0E95D783B0C}" srcOrd="1" destOrd="0" presId="urn:microsoft.com/office/officeart/2005/8/layout/hProcess7"/>
    <dgm:cxn modelId="{41FB8E8A-B3D0-4856-9C04-F1E220D6F216}" type="presParOf" srcId="{15D9B22B-42DA-46A5-BAA3-8293A204941B}" destId="{B66C12A4-FA25-443F-81D6-0AF86A07C8DF}" srcOrd="2" destOrd="0" presId="urn:microsoft.com/office/officeart/2005/8/layout/hProcess7"/>
    <dgm:cxn modelId="{17DC233C-43D5-4F49-BA86-389D7F4DCFD8}" type="presParOf" srcId="{B66C12A4-FA25-443F-81D6-0AF86A07C8DF}" destId="{013A1B1D-F839-4966-926C-70966A391B79}" srcOrd="0" destOrd="0" presId="urn:microsoft.com/office/officeart/2005/8/layout/hProcess7"/>
    <dgm:cxn modelId="{1498C409-31D7-4939-86E5-F8F67B2EA847}" type="presParOf" srcId="{B66C12A4-FA25-443F-81D6-0AF86A07C8DF}" destId="{A1136D82-7662-499A-8854-F4774FDA4FB5}" srcOrd="1" destOrd="0" presId="urn:microsoft.com/office/officeart/2005/8/layout/hProcess7"/>
    <dgm:cxn modelId="{C3549202-9C74-4397-A5C2-619001163D8F}" type="presParOf" srcId="{B66C12A4-FA25-443F-81D6-0AF86A07C8DF}" destId="{2A778068-16AA-4C15-B196-3CB8FB7ECFF3}" srcOrd="2" destOrd="0" presId="urn:microsoft.com/office/officeart/2005/8/layout/hProcess7"/>
    <dgm:cxn modelId="{EE875B3C-C3FB-485B-B030-4213FCBAEC2B}" type="presParOf" srcId="{15D9B22B-42DA-46A5-BAA3-8293A204941B}" destId="{BE1A085A-9555-43E7-977D-4AC39DF7CED6}" srcOrd="3" destOrd="0" presId="urn:microsoft.com/office/officeart/2005/8/layout/hProcess7"/>
    <dgm:cxn modelId="{BCE97E0B-F30B-44E7-A930-C31CB076E594}" type="presParOf" srcId="{15D9B22B-42DA-46A5-BAA3-8293A204941B}" destId="{925101CD-83FE-4A19-945C-34250506A8E6}" srcOrd="4" destOrd="0" presId="urn:microsoft.com/office/officeart/2005/8/layout/hProcess7"/>
    <dgm:cxn modelId="{C3602E0A-7D60-467D-BC18-6F9C03BF57C5}" type="presParOf" srcId="{925101CD-83FE-4A19-945C-34250506A8E6}" destId="{F7709629-D699-4F87-9554-ECE285CE60FE}" srcOrd="0" destOrd="0" presId="urn:microsoft.com/office/officeart/2005/8/layout/hProcess7"/>
    <dgm:cxn modelId="{6392E8CD-3689-49FD-8B07-621A1111CED2}" type="presParOf" srcId="{925101CD-83FE-4A19-945C-34250506A8E6}" destId="{3BB55242-BC41-4D55-885B-BC19BE0BB10B}" srcOrd="1" destOrd="0" presId="urn:microsoft.com/office/officeart/2005/8/layout/hProcess7"/>
    <dgm:cxn modelId="{1AA55E50-4729-42D3-A54A-1AD0A5CD6BE9}" type="presParOf" srcId="{925101CD-83FE-4A19-945C-34250506A8E6}" destId="{C155A380-71E8-4A0D-9F5B-3B50D2535B8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5F1F4-4926-4DAB-9E7A-930759E81039}">
      <dsp:nvSpPr>
        <dsp:cNvPr id="0" name=""/>
        <dsp:cNvSpPr/>
      </dsp:nvSpPr>
      <dsp:spPr>
        <a:xfrm>
          <a:off x="1079" y="160014"/>
          <a:ext cx="2748542" cy="3298251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01.</a:t>
          </a:r>
          <a:endParaRPr lang="en-US" sz="3100" kern="1200" dirty="0"/>
        </a:p>
      </dsp:txBody>
      <dsp:txXfrm rot="16200000">
        <a:off x="-1076349" y="1237443"/>
        <a:ext cx="2704566" cy="549708"/>
      </dsp:txXfrm>
    </dsp:sp>
    <dsp:sp modelId="{0CCE763D-A26C-4F90-A385-7E30A095C3C7}">
      <dsp:nvSpPr>
        <dsp:cNvPr id="0" name=""/>
        <dsp:cNvSpPr/>
      </dsp:nvSpPr>
      <dsp:spPr>
        <a:xfrm>
          <a:off x="550787" y="160014"/>
          <a:ext cx="2047664" cy="32982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s-MX" sz="1600" b="1" kern="1200" dirty="0">
            <a:latin typeface="Barlow" panose="00000500000000000000"/>
          </a:endParaRP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800" b="1" kern="1200" dirty="0">
              <a:latin typeface="Barlow" panose="00000500000000000000"/>
            </a:rPr>
            <a:t>Publicación de los lineamientos del plan de estímulos 2026.</a:t>
          </a:r>
          <a:endParaRPr lang="en-US" sz="1800" kern="1200" dirty="0">
            <a:latin typeface="Barlow" panose="00000500000000000000"/>
          </a:endParaRP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800" b="1" kern="1200" dirty="0">
            <a:latin typeface="Barlow" panose="00000500000000000000"/>
          </a:endParaRP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800" b="1" kern="1200" dirty="0">
            <a:solidFill>
              <a:srgbClr val="C00000"/>
            </a:solidFill>
            <a:latin typeface="Barlow" panose="0000050000000000000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C00000"/>
              </a:solidFill>
              <a:latin typeface="Barlow" panose="00000500000000000000"/>
            </a:rPr>
            <a:t>Del 10 de agosto al 13 de agosto</a:t>
          </a:r>
          <a:endParaRPr lang="es-CO" sz="1800" b="1" kern="1200" dirty="0">
            <a:solidFill>
              <a:srgbClr val="C00000"/>
            </a:solidFill>
            <a:latin typeface="Barlow" panose="00000500000000000000"/>
          </a:endParaRPr>
        </a:p>
      </dsp:txBody>
      <dsp:txXfrm>
        <a:off x="550787" y="160014"/>
        <a:ext cx="2047664" cy="3298251"/>
      </dsp:txXfrm>
    </dsp:sp>
    <dsp:sp modelId="{F7709629-D699-4F87-9554-ECE285CE60FE}">
      <dsp:nvSpPr>
        <dsp:cNvPr id="0" name=""/>
        <dsp:cNvSpPr/>
      </dsp:nvSpPr>
      <dsp:spPr>
        <a:xfrm>
          <a:off x="2845820" y="160014"/>
          <a:ext cx="2748542" cy="3298251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02.</a:t>
          </a:r>
          <a:endParaRPr lang="en-US" sz="3100" kern="1200" dirty="0"/>
        </a:p>
      </dsp:txBody>
      <dsp:txXfrm rot="16200000">
        <a:off x="1768392" y="1237443"/>
        <a:ext cx="2704566" cy="549708"/>
      </dsp:txXfrm>
    </dsp:sp>
    <dsp:sp modelId="{A1136D82-7662-499A-8854-F4774FDA4FB5}">
      <dsp:nvSpPr>
        <dsp:cNvPr id="0" name=""/>
        <dsp:cNvSpPr/>
      </dsp:nvSpPr>
      <dsp:spPr>
        <a:xfrm rot="5400000">
          <a:off x="2617225" y="2781154"/>
          <a:ext cx="484676" cy="412281"/>
        </a:xfrm>
        <a:prstGeom prst="flowChartExtract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5A380-71E8-4A0D-9F5B-3B50D2535B80}">
      <dsp:nvSpPr>
        <dsp:cNvPr id="0" name=""/>
        <dsp:cNvSpPr/>
      </dsp:nvSpPr>
      <dsp:spPr>
        <a:xfrm>
          <a:off x="3395529" y="160014"/>
          <a:ext cx="2047664" cy="32982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s-CO" sz="1400" b="1" kern="1200" dirty="0">
            <a:latin typeface="Barlow" panose="00000500000000000000"/>
          </a:endParaRP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O" sz="1800" b="1" kern="1200" dirty="0">
              <a:latin typeface="Barlow" panose="00000500000000000000"/>
            </a:rPr>
            <a:t>Proceso de Inscripción, en:</a:t>
          </a:r>
          <a:endParaRPr lang="en-US" sz="1800" kern="1200" dirty="0">
            <a:latin typeface="Barlow" panose="00000500000000000000"/>
          </a:endParaRP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u="sng" kern="1200" dirty="0">
              <a:latin typeface="Barlow" panose="00000500000000000000"/>
              <a:hlinkClick xmlns:r="http://schemas.openxmlformats.org/officeDocument/2006/relationships" r:id="rId1"/>
            </a:rPr>
            <a:t>https://forms.cloud.microsoft/r/tjBdGHztaU</a:t>
          </a:r>
          <a:endParaRPr lang="es-MX" sz="1800" u="sng" kern="1200" dirty="0">
            <a:latin typeface="Barlow" panose="00000500000000000000"/>
          </a:endParaRP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>
            <a:latin typeface="Barlow" panose="0000050000000000000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C00000"/>
              </a:solidFill>
              <a:latin typeface="Barlow" panose="00000500000000000000"/>
            </a:rPr>
            <a:t>Del 10 de agosto al 11 septiembre </a:t>
          </a:r>
          <a:endParaRPr lang="es-CO" sz="1800" b="1" kern="1200" dirty="0">
            <a:solidFill>
              <a:srgbClr val="C00000"/>
            </a:solidFill>
            <a:latin typeface="Barlow" panose="00000500000000000000"/>
          </a:endParaRPr>
        </a:p>
      </dsp:txBody>
      <dsp:txXfrm>
        <a:off x="3395529" y="160014"/>
        <a:ext cx="2047664" cy="3298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5F1F4-4926-4DAB-9E7A-930759E81039}">
      <dsp:nvSpPr>
        <dsp:cNvPr id="0" name=""/>
        <dsp:cNvSpPr/>
      </dsp:nvSpPr>
      <dsp:spPr>
        <a:xfrm>
          <a:off x="1079" y="431384"/>
          <a:ext cx="2748542" cy="3298251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03.</a:t>
          </a:r>
          <a:endParaRPr lang="en-US" sz="3100" kern="1200" dirty="0"/>
        </a:p>
      </dsp:txBody>
      <dsp:txXfrm rot="16200000">
        <a:off x="-1076349" y="1508813"/>
        <a:ext cx="2704566" cy="549708"/>
      </dsp:txXfrm>
    </dsp:sp>
    <dsp:sp modelId="{0CCE763D-A26C-4F90-A385-7E30A095C3C7}">
      <dsp:nvSpPr>
        <dsp:cNvPr id="0" name=""/>
        <dsp:cNvSpPr/>
      </dsp:nvSpPr>
      <dsp:spPr>
        <a:xfrm>
          <a:off x="550787" y="431384"/>
          <a:ext cx="2047664" cy="32982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s-ES" sz="1800" b="1" kern="1200" dirty="0">
            <a:latin typeface="Barlow" panose="0000050000000000000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800" b="1" kern="1200" dirty="0">
              <a:latin typeface="Barlow" panose="00000500000000000000"/>
            </a:rPr>
            <a:t>Verificación de evidencias y valoración de criterios.</a:t>
          </a:r>
          <a:endParaRPr lang="en-US" sz="1800" kern="1200" dirty="0">
            <a:latin typeface="Barlow" panose="0000050000000000000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s-ES" sz="2000" b="1" kern="1200" dirty="0">
            <a:latin typeface="Barlow" panose="0000050000000000000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O" sz="1800" b="1" kern="1200" dirty="0">
              <a:solidFill>
                <a:srgbClr val="C00000"/>
              </a:solidFill>
              <a:latin typeface="Barlow" panose="00000500000000000000"/>
            </a:rPr>
            <a:t>14 de septiembre al 30 de octubre</a:t>
          </a:r>
        </a:p>
      </dsp:txBody>
      <dsp:txXfrm>
        <a:off x="550787" y="431384"/>
        <a:ext cx="2047664" cy="3298251"/>
      </dsp:txXfrm>
    </dsp:sp>
    <dsp:sp modelId="{F7709629-D699-4F87-9554-ECE285CE60FE}">
      <dsp:nvSpPr>
        <dsp:cNvPr id="0" name=""/>
        <dsp:cNvSpPr/>
      </dsp:nvSpPr>
      <dsp:spPr>
        <a:xfrm>
          <a:off x="2845820" y="431384"/>
          <a:ext cx="2748542" cy="3298251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04.</a:t>
          </a:r>
          <a:endParaRPr lang="en-US" sz="3100" kern="1200" dirty="0"/>
        </a:p>
      </dsp:txBody>
      <dsp:txXfrm rot="16200000">
        <a:off x="1768392" y="1508813"/>
        <a:ext cx="2704566" cy="549708"/>
      </dsp:txXfrm>
    </dsp:sp>
    <dsp:sp modelId="{A1136D82-7662-499A-8854-F4774FDA4FB5}">
      <dsp:nvSpPr>
        <dsp:cNvPr id="0" name=""/>
        <dsp:cNvSpPr/>
      </dsp:nvSpPr>
      <dsp:spPr>
        <a:xfrm rot="5400000">
          <a:off x="2617131" y="3053622"/>
          <a:ext cx="484864" cy="412281"/>
        </a:xfrm>
        <a:prstGeom prst="flowChartExtract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5A380-71E8-4A0D-9F5B-3B50D2535B80}">
      <dsp:nvSpPr>
        <dsp:cNvPr id="0" name=""/>
        <dsp:cNvSpPr/>
      </dsp:nvSpPr>
      <dsp:spPr>
        <a:xfrm>
          <a:off x="3395529" y="431384"/>
          <a:ext cx="2047664" cy="32982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s-ES" sz="2000" b="1" kern="1200" dirty="0">
            <a:latin typeface="Barlow" panose="00000500000000000000"/>
          </a:endParaRP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800" b="1" kern="1200" dirty="0">
              <a:latin typeface="Barlow" panose="00000500000000000000"/>
            </a:rPr>
            <a:t>Publicación definitiva de resultados – Gala de los mejores.</a:t>
          </a:r>
          <a:endParaRPr lang="en-US" sz="1800" kern="1200" dirty="0">
            <a:latin typeface="Barlow" panose="00000500000000000000"/>
          </a:endParaRP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s-ES" sz="2000" b="1" kern="1200" dirty="0">
            <a:latin typeface="Barlow" panose="00000500000000000000"/>
          </a:endParaRP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s-ES" sz="2000" b="1" kern="1200" dirty="0">
            <a:latin typeface="Barlow" panose="00000500000000000000"/>
          </a:endParaRP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2000" b="1" kern="1200" dirty="0">
              <a:solidFill>
                <a:srgbClr val="C00000"/>
              </a:solidFill>
              <a:latin typeface="Barlow" panose="00000500000000000000"/>
            </a:rPr>
            <a:t>2 y 3 de diciembre</a:t>
          </a:r>
        </a:p>
      </dsp:txBody>
      <dsp:txXfrm>
        <a:off x="3395529" y="431384"/>
        <a:ext cx="2047664" cy="3298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46F34D5-36DB-42A7-95EB-A14017AED1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EC05B47-59C0-4337-9456-905C508812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24467-1077-43A8-88F5-72A9C1908218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7986190-F400-437F-8C86-5DC2EBDF0D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3AB0912-E24E-438A-B965-2C5BC4758A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7420E-6351-437C-8D89-C6D39A50C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5918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3066B-14A1-4AD6-A677-2A03BD6AC3B4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1D512-8012-424A-9F76-98766F7F296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549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/>
              <a:t>Este es un ejemplo de portada para tu presentación, recuerda dejar solo una, la que más te guste y eliminar las otras.</a:t>
            </a: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3657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/>
              <a:t>Este es un ejemplo de portada para tu presentación, recuerda dejar solo una, la que más te guste y eliminar las otras.</a:t>
            </a: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4470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4044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6659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En la parte final del documento encontrarás algunos iconos. Recuerda que pueden cambiar de color de relleno.</a:t>
            </a: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4430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4851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410AB-6020-80B0-5CFF-73DA8E4C9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A0D71E5-9307-AE2F-3476-7F990B56A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A049F0C-21DD-C0EB-4E9D-0001E53DDA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A68725B-523D-D690-11F2-D98C8AEBE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8830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410AB-6020-80B0-5CFF-73DA8E4C9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A0D71E5-9307-AE2F-3476-7F990B56A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A049F0C-21DD-C0EB-4E9D-0001E53DDA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A68725B-523D-D690-11F2-D98C8AEBE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3261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9AD2D-719A-CAE8-19F7-033E0E8EE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92652-9DD6-A9B2-23C9-903A8ADF9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4780C98-DB57-F5DC-3498-6278ADFC9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1880656-757B-0579-8DC8-E1EE93EC1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512-8012-424A-9F76-98766F7F2966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352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52429-6855-4E4C-8306-113347D77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2AF16E-C88D-4D60-925A-A7FF1F6AC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57308D-E5FA-46CC-8B11-A383FA0B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CDE7E-13BF-4F41-82B2-34122840A677}" type="datetime1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1EBDAA-AD42-4CF9-BCC9-C7B02939B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3B1EBF-808E-4510-A00A-C5C1CE1AE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854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F50EDC-A030-4965-9891-AA388394B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0F0D4A-99B3-4135-AE3B-826A0E19B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73DF05-3E26-4F98-810A-F1DDB7CD4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7D63-906C-48DA-9896-7F014DEAD9C2}" type="datetime1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EF93B7-434C-41FA-808E-575803E29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C5A4FD-E2A9-4C93-AC80-CD5239349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0861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4B72E4-FDA9-4E2C-AB52-22BD52629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F48CBA-04D7-4B74-8D91-1319C6916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CBD4FB-4F47-4F81-8053-7F7C1AD93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08976-3200-4092-9831-A681E53D0FB2}" type="datetime1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996B7-9BBD-4033-B93A-767D4172F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D9C103-71C5-42E8-991F-63DA1C813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4891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0FF5FF-0AE9-4D6E-913E-6CE0ED0C4B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97B8BA-1C51-4EF7-A86F-0E438067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6E7A50-F81B-44ED-9F55-CFB4A5E6B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847728-902D-451E-B4FC-86CF9F994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C6D7CA-BECD-4FA3-B848-58C990E8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9968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AA6FC4-7F10-4B9F-B6FE-52BC05F3B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F0EDB3-F6C6-445E-8F80-843F2D78D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A41107-7871-48B8-A31F-391F2206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8B32E3-018D-4746-A197-CE449FB51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868510-8207-471B-954F-DDBDA11B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4275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710B0-C439-4CB5-8F18-05C68D26B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FF3902-67DB-4BF7-A08C-36D57E5D2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970756-13F7-44F3-B865-0C07A3425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6DB96B-B48C-4B49-8120-FA840BEFE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197419-B2A4-410C-9E5A-A947E732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5092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61CDE-79B3-43AE-9277-A19C586C5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6E060B-298A-487E-AE04-E87C3D317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5912AF-6F24-46ED-B3FD-BACBA73845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95A772-31C4-4B65-B94C-D5433689F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D53714-4B96-48F2-91C0-EDBD80F2C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3C4222-983B-47DD-BFC5-C903915E9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7470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47488-48D9-47C8-ADA7-9460D7865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BE2AA1-3AF3-4165-9C22-86DE30FD5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65707D-2AEF-4EFC-BB89-9281FDD40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023BB59-66A3-4162-A0A9-BB9BBD049C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F4872E1-0BC4-4C2C-8AD3-AA68097D7F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5A58EFF-AC39-4BEB-ADDF-0F14B6C7C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E0D5E3-DD41-4C4B-B835-CA500191B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7144BE-79EC-4071-83E7-D1EA9F959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2298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213EF-FF97-4B12-992E-D4F4707F2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7813D41-B00A-4A7D-9F3B-CE56DFEEF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7EEDD9-B0F8-49FC-884D-8F1F2B4E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76781FB-2A00-42E0-9A16-4F5D892E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8057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D3A21CA-0C63-476A-90DF-11E88D9E1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35675F2-8662-4284-B5B4-F09C1B284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B3CA5B4-C976-4FAB-BBCA-AADF7C37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02975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92709A-79F4-4C02-B214-A652D9377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2983A9-1E55-46B9-BB5B-41CD18DAC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AC1B255-F178-4495-992B-0617C168F4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AC09BB-656F-49A6-8829-E2FB94DB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FAFD56-B29F-4EE5-8B24-6FAE0B126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D3F18F-EBD6-4F91-B881-3B9F0AAF2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701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D50F7D-2E9A-4197-9232-2B5621A7E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C594E-5F6A-4249-8A6D-B415B4E71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92B0-C9A9-4A33-AD1B-02358027DEEF}" type="datetime1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8A23BD-1FDE-49A1-AF7B-CC91AA3AB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405EB1-1CF0-41FA-B330-A1EB9082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6471" y="6332537"/>
            <a:ext cx="485968" cy="365125"/>
          </a:xfrm>
        </p:spPr>
        <p:txBody>
          <a:bodyPr/>
          <a:lstStyle>
            <a:lvl1pPr>
              <a:defRPr sz="1300" b="1">
                <a:solidFill>
                  <a:srgbClr val="5C5C5B"/>
                </a:solidFill>
              </a:defRPr>
            </a:lvl1pPr>
          </a:lstStyle>
          <a:p>
            <a:fld id="{AFD4D9DB-7223-481D-99B0-E98F1B1FF14D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D92CF959-42E0-4D00-B53E-3B7B3AAF37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8051" t="30084" r="4219" b="30084"/>
          <a:stretch/>
        </p:blipFill>
        <p:spPr>
          <a:xfrm>
            <a:off x="11186445" y="6311900"/>
            <a:ext cx="1005555" cy="365125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3AF323DB-ADCF-4406-9619-3E4DFEFA7F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7724" y="6288087"/>
            <a:ext cx="1148276" cy="409576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F049EB1-4947-47B0-B7F8-5A24E9E723EB}"/>
              </a:ext>
            </a:extLst>
          </p:cNvPr>
          <p:cNvCxnSpPr/>
          <p:nvPr userDrawn="1"/>
        </p:nvCxnSpPr>
        <p:spPr>
          <a:xfrm>
            <a:off x="10588238" y="6332537"/>
            <a:ext cx="0" cy="365125"/>
          </a:xfrm>
          <a:prstGeom prst="line">
            <a:avLst/>
          </a:prstGeom>
          <a:ln>
            <a:solidFill>
              <a:srgbClr val="5C5C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0">
            <a:extLst>
              <a:ext uri="{FF2B5EF4-FFF2-40B4-BE49-F238E27FC236}">
                <a16:creationId xmlns:a16="http://schemas.microsoft.com/office/drawing/2014/main" id="{5B3066AD-D5CE-4AEB-AC4B-7F0106908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5298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718AD-F883-4906-A644-27FDD8FEC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B707825-B278-49FD-B3BC-06E3AB17C5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D185806-548B-4AB5-A3A6-3D567500A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D2CA76-1185-4ADE-891B-173F30507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F821F5-5C75-480A-96A0-2E3E43248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5B5186-73BF-4105-8246-C3941C134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6031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A3D208-A34A-4A65-8588-E732EDAA8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28A01C-FECB-4950-937C-1FF646AFEF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8959A3-221E-465C-B004-58D4C836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536932-13F2-4C41-99FA-B162446F4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F1BEED-06AD-4241-ACA2-8148D3939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7017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4CBAECA-9FF9-42F2-98A6-579669CB64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3B13D4-1019-460B-92A5-AE2E14F05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6D47F4-B99B-45F3-AFF0-D0804723E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44FD23-F2F3-4F85-84E1-A6901DDFE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E15CE4-F794-4048-813A-405CA5732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B5FDD0-3E55-4B81-AC1D-2DE70A506E1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754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BF0B2C-FA16-4167-BE12-D63D342EE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805281-1444-47EE-A55A-8A8E0E692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24E028-26E3-40A8-909F-39E1AC341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BC82-DFF2-419B-A5B0-74CE41680019}" type="datetime1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1F84EF-AE81-4BD6-9E0B-D7D292E5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2F0989A-3E7F-4439-ABEA-29D7E51F4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6471" y="6332537"/>
            <a:ext cx="485968" cy="365125"/>
          </a:xfrm>
        </p:spPr>
        <p:txBody>
          <a:bodyPr/>
          <a:lstStyle>
            <a:lvl1pPr>
              <a:defRPr sz="1300" b="1">
                <a:solidFill>
                  <a:schemeClr val="bg1"/>
                </a:solidFill>
              </a:defRPr>
            </a:lvl1pPr>
          </a:lstStyle>
          <a:p>
            <a:fld id="{AFD4D9DB-7223-481D-99B0-E98F1B1FF14D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903375C-57DA-42CB-B5B4-6449410AC7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7724" y="6288087"/>
            <a:ext cx="1148276" cy="409576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EFBA01AB-6A05-4F24-B4BA-373A6447A73E}"/>
              </a:ext>
            </a:extLst>
          </p:cNvPr>
          <p:cNvCxnSpPr/>
          <p:nvPr userDrawn="1"/>
        </p:nvCxnSpPr>
        <p:spPr>
          <a:xfrm>
            <a:off x="10588238" y="6332537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áfico 10">
            <a:extLst>
              <a:ext uri="{FF2B5EF4-FFF2-40B4-BE49-F238E27FC236}">
                <a16:creationId xmlns:a16="http://schemas.microsoft.com/office/drawing/2014/main" id="{CB0D8C70-A070-4373-817C-57FB14B025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8051" t="30084" r="4219" b="30084"/>
          <a:stretch/>
        </p:blipFill>
        <p:spPr>
          <a:xfrm>
            <a:off x="11186445" y="6311900"/>
            <a:ext cx="100555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2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E66EE-5809-42A2-AA2D-FBB43E45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A7F855-6A9A-48A2-AAEC-0F05D8B70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D5B4C6-35BF-45FA-B3A2-68C2B246B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5D9914B-7DDA-4FD4-8E9F-4EE1B499F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9128-F2B1-4BE0-BA8C-414C84B54ADA}" type="datetime1">
              <a:rPr lang="es-CO" smtClean="0"/>
              <a:t>13/08/2026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1EF815-177F-41FF-B2A1-1CFCE06AE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196B7D-A131-4203-B9EC-8543EC9F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07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392E83-C562-4914-A83F-CEC75ACDA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2B2561-1C94-4B69-ABB0-4BF1971E2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1F19C4-785C-4357-99AF-9F2243F5C0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D031823-2B68-4D50-9AAD-7B3DF1147D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8734C82-7D60-4192-B663-AC6CAF97A2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2D8F649-C087-4ECE-A724-82652113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B4C7-C0BE-4CC1-B979-5ABF42329B06}" type="datetime1">
              <a:rPr lang="es-CO" smtClean="0"/>
              <a:t>13/08/2026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118FA36-FFFD-4154-8D0E-3175BCDA7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0AD8FC-9FD9-4234-A69F-1B9D8B62E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075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3429C9-67EF-443D-81A9-D3C17CFB7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4884CD-3F6A-49B3-A2B7-A274BC8D5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D912-7F3A-47F3-A840-FECA17F4D45B}" type="datetime1">
              <a:rPr lang="es-CO" smtClean="0"/>
              <a:t>13/08/2026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9F5CDA-E3C1-4E60-9A9F-D4F6BA256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46C678-217F-4B0F-A484-81236CE37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248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DBBBE80-4958-4747-BFBE-F5B988D29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2366-4A89-4748-ABB4-8EBA45953838}" type="datetime1">
              <a:rPr lang="es-CO" smtClean="0"/>
              <a:t>13/08/2026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05F7D6E-9C45-4B45-B707-8EECBAF5E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2562897-DA2A-490F-8115-D844FDCB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928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33FDE-0309-4172-A955-48795A72D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9191CD-6C9B-475B-8B72-5AB71F763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FCB073-3D1A-43B3-9AEA-4F6AC3F5D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DEF247-917B-494E-AA8B-5B06A98B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0D4E8-C693-45C0-9559-BB13F2B12EA4}" type="datetime1">
              <a:rPr lang="es-CO" smtClean="0"/>
              <a:t>13/08/2026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AA4CE4-D3C0-4EFE-BCE3-24D788144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C860EA-FCF3-4E9F-808E-6C821E38F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600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DDC76A-5B67-4C75-B29C-9D0FE90A5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9B1357-8162-4FF7-A431-704389E9C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E2AA39-8817-4B21-834E-19F5C8D4A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8FEC1D-4246-452C-BB0B-5EB78B9F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F8AA-376E-49D5-9D26-023EBB8F6FB5}" type="datetime1">
              <a:rPr lang="es-CO" smtClean="0"/>
              <a:t>13/08/2026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628A1A-6DF4-4710-AC4D-9A66C909E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3F1D10-3D55-4646-8109-E1F0281D6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8748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sv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0F78F65-14B0-430B-9448-424C7B96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294175-A29D-425D-996D-01EA3D0B5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CE1FDF-4837-4D06-A151-5A87F500A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45525-8861-4B31-A325-D337143B89AA}" type="datetime1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46942B-A234-4300-BFB5-C50769F04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2A665E-12A0-4325-B587-A2EBBFE091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4D9DB-7223-481D-99B0-E98F1B1FF1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704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D42268E-479F-4CD3-B262-D95D6037B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0B426E-FE3C-4B36-BBAC-725E75425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561802-C20C-474C-B0FC-E51EADAEC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B3304-524C-4CB4-B991-DFFA21E4564D}" type="datetimeFigureOut">
              <a:rPr lang="es-CO" smtClean="0"/>
              <a:t>13/08/2026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2E1FD4-DC43-47DE-B545-723805C18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63F4454-0746-49B8-A26F-98B40609FB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06471" y="6332537"/>
            <a:ext cx="485968" cy="365125"/>
          </a:xfrm>
          <a:prstGeom prst="rect">
            <a:avLst/>
          </a:prstGeom>
        </p:spPr>
        <p:txBody>
          <a:bodyPr/>
          <a:lstStyle>
            <a:lvl1pPr>
              <a:defRPr sz="1300" b="1">
                <a:solidFill>
                  <a:srgbClr val="5C5C5B"/>
                </a:solidFill>
              </a:defRPr>
            </a:lvl1pPr>
          </a:lstStyle>
          <a:p>
            <a:fld id="{AFD4D9DB-7223-481D-99B0-E98F1B1FF14D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22D0C80-7C6C-4E2F-A691-F7F3A1A158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78051" t="30084" r="4219" b="30084"/>
          <a:stretch/>
        </p:blipFill>
        <p:spPr>
          <a:xfrm>
            <a:off x="11186445" y="6311900"/>
            <a:ext cx="1005555" cy="365125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B408A07-54E0-4BDA-AC5D-82A248E25DE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27724" y="6288087"/>
            <a:ext cx="1148276" cy="409576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FD341AA-86CC-441C-9C1B-7F4021371724}"/>
              </a:ext>
            </a:extLst>
          </p:cNvPr>
          <p:cNvCxnSpPr/>
          <p:nvPr userDrawn="1"/>
        </p:nvCxnSpPr>
        <p:spPr>
          <a:xfrm>
            <a:off x="10588238" y="6332537"/>
            <a:ext cx="0" cy="365125"/>
          </a:xfrm>
          <a:prstGeom prst="line">
            <a:avLst/>
          </a:prstGeom>
          <a:ln>
            <a:solidFill>
              <a:srgbClr val="5C5C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7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ms.cloud.microsoft/r/tjBdGHztaU" TargetMode="Externa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ms.cloud.microsoft/r/tjBdGHztaU" TargetMode="External"/><Relationship Id="rId5" Type="http://schemas.openxmlformats.org/officeDocument/2006/relationships/image" Target="../media/image42.png"/><Relationship Id="rId4" Type="http://schemas.openxmlformats.org/officeDocument/2006/relationships/hyperlink" Target="https://l1nq.com/45hxf3h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ms.cloud.microsoft/r/tjBdGHztaU" TargetMode="Externa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l1nq.com/iszia8s" TargetMode="External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hyperlink" Target="https://l1nq.com/9sof1aw" TargetMode="External"/><Relationship Id="rId5" Type="http://schemas.openxmlformats.org/officeDocument/2006/relationships/image" Target="../media/image46.svg"/><Relationship Id="rId15" Type="http://schemas.openxmlformats.org/officeDocument/2006/relationships/image" Target="../media/image34.svg"/><Relationship Id="rId10" Type="http://schemas.microsoft.com/office/2007/relationships/hdphoto" Target="../media/hdphoto1.wdp"/><Relationship Id="rId4" Type="http://schemas.openxmlformats.org/officeDocument/2006/relationships/image" Target="../media/image45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angela.pachonr@alcaldiasoacha.gov.co" TargetMode="External"/><Relationship Id="rId13" Type="http://schemas.openxmlformats.org/officeDocument/2006/relationships/hyperlink" Target="mailto:gina.roa@alcaldiasoacha.gov.co" TargetMode="External"/><Relationship Id="rId3" Type="http://schemas.openxmlformats.org/officeDocument/2006/relationships/image" Target="../media/image41.jpeg"/><Relationship Id="rId7" Type="http://schemas.openxmlformats.org/officeDocument/2006/relationships/hyperlink" Target="mailto:Monica.rendon@alcaldiasoacha.gov.co" TargetMode="External"/><Relationship Id="rId12" Type="http://schemas.openxmlformats.org/officeDocument/2006/relationships/hyperlink" Target="mailto:jorge.restrepo@alcaldiasoacha.gov.c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hyperlink" Target="mailto:Yolanda.infante@alcaldiasoacha.gov.co" TargetMode="External"/><Relationship Id="rId5" Type="http://schemas.openxmlformats.org/officeDocument/2006/relationships/image" Target="../media/image28.png"/><Relationship Id="rId10" Type="http://schemas.openxmlformats.org/officeDocument/2006/relationships/hyperlink" Target="mailto:enllysaenzrangel@outlook.com" TargetMode="External"/><Relationship Id="rId4" Type="http://schemas.openxmlformats.org/officeDocument/2006/relationships/image" Target="../media/image22.png"/><Relationship Id="rId9" Type="http://schemas.openxmlformats.org/officeDocument/2006/relationships/hyperlink" Target="mailto:yuliptorresgalindo@gmail.com" TargetMode="External"/><Relationship Id="rId14" Type="http://schemas.openxmlformats.org/officeDocument/2006/relationships/hyperlink" Target="mailto:manuel.zu&#241;iga@alcaldiasoacha.gov.co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1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hyperlink" Target="https://www.soachaeducativa.edu.co/wp-content/uploads/2026/08/FICHA-DE-REGISTRO-MEJORES-PROYECTOS-PEDAGOGICOS-2026.docx" TargetMode="External"/><Relationship Id="rId5" Type="http://schemas.openxmlformats.org/officeDocument/2006/relationships/image" Target="../media/image28.png"/><Relationship Id="rId10" Type="http://schemas.openxmlformats.org/officeDocument/2006/relationships/image" Target="../media/image53.png"/><Relationship Id="rId4" Type="http://schemas.openxmlformats.org/officeDocument/2006/relationships/image" Target="../media/image22.pn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1.jpeg"/><Relationship Id="rId7" Type="http://schemas.openxmlformats.org/officeDocument/2006/relationships/hyperlink" Target="https://www.soachaeducativa.edu.co/wp-content/uploads/2026/08/FORMATO-DE-REGISTRO-MEJOR-INVESTIGACION-EDUCATIVA-2026.doc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42.png"/><Relationship Id="rId5" Type="http://schemas.openxmlformats.org/officeDocument/2006/relationships/image" Target="../media/image28.png"/><Relationship Id="rId10" Type="http://schemas.openxmlformats.org/officeDocument/2006/relationships/image" Target="../media/image56.png"/><Relationship Id="rId4" Type="http://schemas.openxmlformats.org/officeDocument/2006/relationships/image" Target="../media/image22.pn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1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10" Type="http://schemas.openxmlformats.org/officeDocument/2006/relationships/image" Target="../media/image26.sv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3" Type="http://schemas.openxmlformats.org/officeDocument/2006/relationships/image" Target="../media/image11.pn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5" Type="http://schemas.openxmlformats.org/officeDocument/2006/relationships/image" Target="../media/image13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sv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18" Type="http://schemas.openxmlformats.org/officeDocument/2006/relationships/hyperlink" Target="https://l1nq.com/rx4lhs0" TargetMode="External"/><Relationship Id="rId3" Type="http://schemas.openxmlformats.org/officeDocument/2006/relationships/image" Target="../media/image22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17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microsoft.com/office/2007/relationships/hdphoto" Target="../media/hdphoto1.wdp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19" Type="http://schemas.openxmlformats.org/officeDocument/2006/relationships/hyperlink" Target="https://www.soachaeducativa.edu.co/gestion-educativa/comunidad-educativa/bienestar-docente/plan-de-estimulos/" TargetMode="External"/><Relationship Id="rId4" Type="http://schemas.openxmlformats.org/officeDocument/2006/relationships/image" Target="../media/image28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8.svg"/><Relationship Id="rId3" Type="http://schemas.openxmlformats.org/officeDocument/2006/relationships/image" Target="../media/image32.png"/><Relationship Id="rId7" Type="http://schemas.openxmlformats.org/officeDocument/2006/relationships/image" Target="../media/image2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11" Type="http://schemas.openxmlformats.org/officeDocument/2006/relationships/image" Target="../media/image36.svg"/><Relationship Id="rId5" Type="http://schemas.openxmlformats.org/officeDocument/2006/relationships/image" Target="../media/image33.png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4" Type="http://schemas.openxmlformats.org/officeDocument/2006/relationships/hyperlink" Target="https://forms.cloud.microsoft/r/tjBdGHztaU" TargetMode="External"/><Relationship Id="rId9" Type="http://schemas.microsoft.com/office/2007/relationships/hdphoto" Target="../media/hdphoto1.wdp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F3F4F6-430B-4015-8215-F132777F2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D9DB-7223-481D-99B0-E98F1B1FF14D}" type="slidenum">
              <a:rPr lang="es-CO" smtClean="0"/>
              <a:t>1</a:t>
            </a:fld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7C9EB60-F774-4F25-B097-9E9B6A3065F0}"/>
              </a:ext>
            </a:extLst>
          </p:cNvPr>
          <p:cNvSpPr txBox="1"/>
          <p:nvPr/>
        </p:nvSpPr>
        <p:spPr>
          <a:xfrm>
            <a:off x="1034858" y="1214011"/>
            <a:ext cx="10552590" cy="37856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7200" b="1" dirty="0">
                <a:solidFill>
                  <a:schemeClr val="bg1"/>
                </a:solidFill>
                <a:effectLst>
                  <a:outerShdw blurRad="127000" sx="99000" sy="99000" algn="tl" rotWithShape="0">
                    <a:prstClr val="black">
                      <a:alpha val="20000"/>
                    </a:prstClr>
                  </a:outerShdw>
                </a:effectLst>
                <a:latin typeface="Calibri"/>
                <a:ea typeface="Calibri"/>
                <a:cs typeface="Calibri"/>
              </a:rPr>
              <a:t>SECRETARÍA DE EDUCACIÓN</a:t>
            </a:r>
          </a:p>
          <a:p>
            <a:pPr algn="ctr"/>
            <a:r>
              <a:rPr lang="es-CO" sz="3600" b="1" dirty="0">
                <a:solidFill>
                  <a:schemeClr val="bg1"/>
                </a:solidFill>
                <a:effectLst>
                  <a:outerShdw blurRad="127000" sx="99000" sy="99000" algn="tl" rotWithShape="0">
                    <a:prstClr val="black">
                      <a:alpha val="20000"/>
                    </a:prstClr>
                  </a:outerShdw>
                </a:effectLst>
                <a:latin typeface="Calibri"/>
                <a:ea typeface="Calibri"/>
                <a:cs typeface="Calibri"/>
              </a:rPr>
              <a:t>DIRECCIÓN CALIDAD EDUCATIVA</a:t>
            </a:r>
            <a:endParaRPr lang="es-ES" dirty="0"/>
          </a:p>
          <a:p>
            <a:pPr algn="ctr"/>
            <a:endParaRPr lang="es-MX" sz="6000" b="1" dirty="0">
              <a:solidFill>
                <a:schemeClr val="bg1"/>
              </a:solidFill>
              <a:effectLst>
                <a:outerShdw blurRad="127000" sx="99000" sy="99000" algn="tl" rotWithShape="0">
                  <a:prstClr val="black">
                    <a:alpha val="20000"/>
                  </a:prstClr>
                </a:outerShdw>
              </a:effectLst>
              <a:latin typeface="Barlow" panose="00000500000000000000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B057E25-7F42-4320-ADF4-0C6B918E02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15" y="4363216"/>
            <a:ext cx="3689134" cy="1639226"/>
          </a:xfrm>
          <a:prstGeom prst="rect">
            <a:avLst/>
          </a:prstGeom>
          <a:effectLst/>
        </p:spPr>
      </p:pic>
      <p:pic>
        <p:nvPicPr>
          <p:cNvPr id="1026" name="Picture 2" descr="D:\Recursos\manual de imagen institucional\2x\cenefa blanco@2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015" y="127260"/>
            <a:ext cx="15221536" cy="39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Recursos\manual de imagen institucional\2x\cenefa blanco@2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9615" y="6323480"/>
            <a:ext cx="15221536" cy="39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5E8525BA-E845-AD94-FFD3-61DE785EA3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7571387">
            <a:off x="-6111647" y="-3665069"/>
            <a:ext cx="5277902" cy="1093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9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4081C-B139-9397-5E90-FF67B1F6B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CF64AB30-E13D-4CDE-08BD-C18047278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027" y="1377376"/>
            <a:ext cx="4021064" cy="92763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Busca </a:t>
            </a:r>
            <a:r>
              <a:rPr lang="es-ES" sz="1400" b="1" dirty="0">
                <a:solidFill>
                  <a:srgbClr val="5C5C5B"/>
                </a:solidFill>
                <a:latin typeface="Barlow" panose="00000500000000000000" pitchFamily="2" charset="0"/>
              </a:rPr>
              <a:t>reconocer al mejor equipo directivo docente de una institución educativa oficial que demuestre prácticas de liderazgo educativo en la planeación </a:t>
            </a: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e implementación de estrategias y procesos pedagógicos, administrativos y de proyección a la comunidad para el desarrollo y mejora continua del Proyecto Educativo Institucional.</a:t>
            </a:r>
            <a:endParaRPr lang="es-CO" sz="14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61FD0A82-17CD-DF24-970C-85B268EC3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6856" y="893477"/>
            <a:ext cx="4500278" cy="310092"/>
          </a:xfrm>
        </p:spPr>
        <p:txBody>
          <a:bodyPr>
            <a:noAutofit/>
          </a:bodyPr>
          <a:lstStyle/>
          <a:p>
            <a:r>
              <a:rPr lang="es-MX" sz="3200" b="1" dirty="0">
                <a:solidFill>
                  <a:srgbClr val="E30613"/>
                </a:solidFill>
                <a:latin typeface="Barlow Black" panose="00000A00000000000000" pitchFamily="2" charset="0"/>
                <a:cs typeface="Calibri bold" panose="020F0702030404030204" pitchFamily="34" charset="0"/>
              </a:rPr>
              <a:t>Mejor Equipo Directivo</a:t>
            </a:r>
            <a:endParaRPr lang="es-CO" sz="3200" b="1" dirty="0">
              <a:solidFill>
                <a:srgbClr val="E30613"/>
              </a:solidFill>
              <a:latin typeface="Barlow Black" panose="00000A00000000000000" pitchFamily="2" charset="0"/>
              <a:cs typeface="Calibri bold" panose="020F0702030404030204" pitchFamily="34" charset="0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FE18A6D0-D186-84B4-D51E-EB05E4069A37}"/>
              </a:ext>
            </a:extLst>
          </p:cNvPr>
          <p:cNvSpPr txBox="1">
            <a:spLocks/>
          </p:cNvSpPr>
          <p:nvPr/>
        </p:nvSpPr>
        <p:spPr>
          <a:xfrm>
            <a:off x="7700579" y="3168005"/>
            <a:ext cx="3979960" cy="927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just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>
                <a:solidFill>
                  <a:srgbClr val="5C5C5B"/>
                </a:solidFill>
                <a:latin typeface="Barlow" panose="000005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b="1" dirty="0"/>
              <a:t>El equipo directivo </a:t>
            </a:r>
            <a:r>
              <a:rPr lang="es-ES" dirty="0"/>
              <a:t>de cada una de las 26 </a:t>
            </a:r>
            <a:r>
              <a:rPr lang="es-ES" b="1" dirty="0"/>
              <a:t>instituciones educativas oficiales de Soacha </a:t>
            </a:r>
            <a:r>
              <a:rPr lang="es-ES" dirty="0"/>
              <a:t>podrá postularse, </a:t>
            </a:r>
            <a:r>
              <a:rPr lang="es-ES" b="1" dirty="0"/>
              <a:t>a excepción de las IE ganadoras en las vigencias 2024 y 2025</a:t>
            </a:r>
            <a:r>
              <a:rPr lang="es-ES" dirty="0"/>
              <a:t>. </a:t>
            </a:r>
            <a:endParaRPr lang="es-CO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8DCED96-BA59-EA95-706A-E7D304DB9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PC\Desktop\2x\Recurso 9@2x.png">
            <a:extLst>
              <a:ext uri="{FF2B5EF4-FFF2-40B4-BE49-F238E27FC236}">
                <a16:creationId xmlns:a16="http://schemas.microsoft.com/office/drawing/2014/main" id="{716F6EED-6802-D75A-2FA1-EF6E2D2CD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1F54ECB-8028-374D-B01B-2198199D7AE1}"/>
              </a:ext>
            </a:extLst>
          </p:cNvPr>
          <p:cNvSpPr txBox="1"/>
          <p:nvPr/>
        </p:nvSpPr>
        <p:spPr>
          <a:xfrm>
            <a:off x="7599967" y="325469"/>
            <a:ext cx="2509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>
                    <a:lumMod val="50000"/>
                  </a:schemeClr>
                </a:solidFill>
              </a:rPr>
              <a:t>Categoría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BFF8D5-B638-D1FB-D46C-6B119D5016BA}"/>
              </a:ext>
            </a:extLst>
          </p:cNvPr>
          <p:cNvSpPr txBox="1"/>
          <p:nvPr/>
        </p:nvSpPr>
        <p:spPr>
          <a:xfrm>
            <a:off x="2256734" y="111659"/>
            <a:ext cx="306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Barlow" panose="00000500000000000000"/>
              </a:rPr>
              <a:t>Criterios de evaluación</a:t>
            </a:r>
          </a:p>
        </p:txBody>
      </p:sp>
      <p:sp>
        <p:nvSpPr>
          <p:cNvPr id="6" name="Estrella de 8 puntas 5">
            <a:extLst>
              <a:ext uri="{FF2B5EF4-FFF2-40B4-BE49-F238E27FC236}">
                <a16:creationId xmlns:a16="http://schemas.microsoft.com/office/drawing/2014/main" id="{3C0216FC-B4B8-4B4A-7FE0-3E086AB8C727}"/>
              </a:ext>
            </a:extLst>
          </p:cNvPr>
          <p:cNvSpPr/>
          <p:nvPr/>
        </p:nvSpPr>
        <p:spPr>
          <a:xfrm>
            <a:off x="7895688" y="4300933"/>
            <a:ext cx="313385" cy="288274"/>
          </a:xfrm>
          <a:prstGeom prst="star8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1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D6B0562-C630-2B62-A90C-8C5EE8B42163}"/>
              </a:ext>
            </a:extLst>
          </p:cNvPr>
          <p:cNvSpPr txBox="1"/>
          <p:nvPr/>
        </p:nvSpPr>
        <p:spPr>
          <a:xfrm>
            <a:off x="8232465" y="4250560"/>
            <a:ext cx="1244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15 SMMLV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A0FFE58-150B-9A9A-23F5-410E07E035DC}"/>
              </a:ext>
            </a:extLst>
          </p:cNvPr>
          <p:cNvSpPr txBox="1"/>
          <p:nvPr/>
        </p:nvSpPr>
        <p:spPr>
          <a:xfrm>
            <a:off x="7669663" y="5182643"/>
            <a:ext cx="43546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u="sng" dirty="0">
                <a:latin typeface="Barlow" panose="00000500000000000000"/>
                <a:hlinkClick r:id="rId6"/>
              </a:rPr>
              <a:t>https://forms.cloud.microsoft/r/tjBdGHztaU</a:t>
            </a:r>
            <a:endParaRPr lang="es-CO" dirty="0">
              <a:latin typeface="Barlow" panose="0000050000000000000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204D7E8-0368-EEBF-EA0C-44D20B768FEE}"/>
              </a:ext>
            </a:extLst>
          </p:cNvPr>
          <p:cNvSpPr txBox="1"/>
          <p:nvPr/>
        </p:nvSpPr>
        <p:spPr>
          <a:xfrm>
            <a:off x="7680027" y="4794505"/>
            <a:ext cx="170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latin typeface="Barlow" panose="00000500000000000000"/>
              </a:rPr>
              <a:t>Inscripción en: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FCAFC6D6-2760-4409-B54A-4B3FF8D94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226563"/>
              </p:ext>
            </p:extLst>
          </p:nvPr>
        </p:nvGraphicFramePr>
        <p:xfrm>
          <a:off x="490909" y="551975"/>
          <a:ext cx="6595692" cy="537362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96586">
                  <a:extLst>
                    <a:ext uri="{9D8B030D-6E8A-4147-A177-3AD203B41FA5}">
                      <a16:colId xmlns:a16="http://schemas.microsoft.com/office/drawing/2014/main" val="3456175738"/>
                    </a:ext>
                  </a:extLst>
                </a:gridCol>
                <a:gridCol w="1799338">
                  <a:extLst>
                    <a:ext uri="{9D8B030D-6E8A-4147-A177-3AD203B41FA5}">
                      <a16:colId xmlns:a16="http://schemas.microsoft.com/office/drawing/2014/main" val="966517515"/>
                    </a:ext>
                  </a:extLst>
                </a:gridCol>
                <a:gridCol w="1699884">
                  <a:extLst>
                    <a:ext uri="{9D8B030D-6E8A-4147-A177-3AD203B41FA5}">
                      <a16:colId xmlns:a16="http://schemas.microsoft.com/office/drawing/2014/main" val="1066114454"/>
                    </a:ext>
                  </a:extLst>
                </a:gridCol>
                <a:gridCol w="1699884">
                  <a:extLst>
                    <a:ext uri="{9D8B030D-6E8A-4147-A177-3AD203B41FA5}">
                      <a16:colId xmlns:a16="http://schemas.microsoft.com/office/drawing/2014/main" val="2843411695"/>
                    </a:ext>
                  </a:extLst>
                </a:gridCol>
              </a:tblGrid>
              <a:tr h="2422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CRITERIO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AVANZADO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5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INTERMEDIO</a:t>
                      </a:r>
                      <a:endParaRPr lang="en-US" sz="1050" kern="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3-4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EN DESARROLLO</a:t>
                      </a:r>
                      <a:endParaRPr lang="en-US" sz="1050" kern="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1 -2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extLst>
                  <a:ext uri="{0D108BD9-81ED-4DB2-BD59-A6C34878D82A}">
                    <a16:rowId xmlns:a16="http://schemas.microsoft.com/office/drawing/2014/main" val="1660559127"/>
                  </a:ext>
                </a:extLst>
              </a:tr>
              <a:tr h="106559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1.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Estrategias de Mejoramiento Académico y/o Pedagógico: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 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La(s) estrategias(s) implementadas están articuladas al PMI y PEI, con resultados comprobables de mejora académica y o pedagógica.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La(s) estrategia(s) está(n) articulada(s) al PMI y PEI, pero aún no hay evidencia comprobada de mejora académica o pedagógica.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Presenta acciones aisladas sin evidencia de impacto ni articulación.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extLst>
                  <a:ext uri="{0D108BD9-81ED-4DB2-BD59-A6C34878D82A}">
                    <a16:rowId xmlns:a16="http://schemas.microsoft.com/office/drawing/2014/main" val="3702240281"/>
                  </a:ext>
                </a:extLst>
              </a:tr>
              <a:tr h="737646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2. 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Estrategias de Convivencia Escolar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 dirty="0">
                          <a:effectLst/>
                        </a:rPr>
                        <a:t>La(s) estrategia(s) demuestra(n) aceptación, participación y resultados medibles (indicadores) en convivencia, conforme al descriptor.  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La(s) estrategia(s) se han implementado, cuentan con seguimiento, pero no ha sido evaluado su impacto.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Presenta acciones aisladas sin evidencia de impacto.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extLst>
                  <a:ext uri="{0D108BD9-81ED-4DB2-BD59-A6C34878D82A}">
                    <a16:rowId xmlns:a16="http://schemas.microsoft.com/office/drawing/2014/main" val="1977522327"/>
                  </a:ext>
                </a:extLst>
              </a:tr>
              <a:tr h="9042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3. 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Alianzas Externas que Fortalecen los Procesos Académicos y/o Convivenciales.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 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La alianza cuenta con desarrollo, seguimiento e impacto demostrado en la comunidad educativa.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La alianza cuenta con su desarrollo y evidencias, sin medir su impacto en la comunidad educativa.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Presenta acciones o alianzas aisladas sin evidencia de impacto.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extLst>
                  <a:ext uri="{0D108BD9-81ED-4DB2-BD59-A6C34878D82A}">
                    <a16:rowId xmlns:a16="http://schemas.microsoft.com/office/drawing/2014/main" val="1807108082"/>
                  </a:ext>
                </a:extLst>
              </a:tr>
              <a:tr h="9042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4.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Estrategias para Fortalecer los Componentes Familia y Comunidad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 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La estrategia es estructurada, articulada, socializada, cuenta con seguimiento e impacto que involucra activamente a las familias y/o comunidad.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La estrategia se desarrolla conforme lo diseñado, sin evidencia de impacto.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Presenta acciones aisladas sin evidencia de impacto. 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extLst>
                  <a:ext uri="{0D108BD9-81ED-4DB2-BD59-A6C34878D82A}">
                    <a16:rowId xmlns:a16="http://schemas.microsoft.com/office/drawing/2014/main" val="3067761038"/>
                  </a:ext>
                </a:extLst>
              </a:tr>
              <a:tr h="11091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5.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Liderazgo del Equipo Directivo</a:t>
                      </a:r>
                      <a:endParaRPr lang="en-US" sz="105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 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El equipo directivo cuenta con un plan o estrategia enfocada en prácticas de liderazgo, innovación, trabajo colaborativo y mejoramiento, con resultados demostrables.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>
                          <a:effectLst/>
                        </a:rPr>
                        <a:t>El equipo directivo cuenta con un plan o estrategia enfocada en prácticas de liderazgo, innovación, trabajo colaborativo y mejoramiento, sin evidencias de seguimiento ni impacto.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kern="100" dirty="0">
                          <a:effectLst/>
                        </a:rPr>
                        <a:t>Presenta acciones aisladas sin evidencia de impacto. 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9" marR="50899" marT="0" marB="0" anchor="ctr"/>
                </a:tc>
                <a:extLst>
                  <a:ext uri="{0D108BD9-81ED-4DB2-BD59-A6C34878D82A}">
                    <a16:rowId xmlns:a16="http://schemas.microsoft.com/office/drawing/2014/main" val="32172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1032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7544D9-7921-D6FE-5BA8-4BA890342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7AF688E-2DA2-187F-2C87-98EEFEDA1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PC\Desktop\2x\Recurso 9@2x.png">
            <a:extLst>
              <a:ext uri="{FF2B5EF4-FFF2-40B4-BE49-F238E27FC236}">
                <a16:creationId xmlns:a16="http://schemas.microsoft.com/office/drawing/2014/main" id="{9DC68C36-F218-E873-5389-DD3D6D794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1363" y="6303575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981940F1-CF4E-BC13-A9DF-5D0C185F9FF3}"/>
              </a:ext>
            </a:extLst>
          </p:cNvPr>
          <p:cNvSpPr txBox="1"/>
          <p:nvPr/>
        </p:nvSpPr>
        <p:spPr>
          <a:xfrm>
            <a:off x="8340191" y="358610"/>
            <a:ext cx="3567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>
                    <a:lumMod val="50000"/>
                  </a:schemeClr>
                </a:solidFill>
              </a:rPr>
              <a:t>Formato</a:t>
            </a:r>
          </a:p>
          <a:p>
            <a:pPr algn="ctr"/>
            <a:r>
              <a:rPr lang="es-ES_tradnl" sz="2800" b="1" dirty="0">
                <a:solidFill>
                  <a:srgbClr val="FF0000"/>
                </a:solidFill>
              </a:rPr>
              <a:t>“Informe de gestión”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443DD1C-2C22-43AA-A2EA-8EF15FFC0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191319"/>
              </p:ext>
            </p:extLst>
          </p:nvPr>
        </p:nvGraphicFramePr>
        <p:xfrm>
          <a:off x="869604" y="139045"/>
          <a:ext cx="7314276" cy="5781035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3510372">
                  <a:extLst>
                    <a:ext uri="{9D8B030D-6E8A-4147-A177-3AD203B41FA5}">
                      <a16:colId xmlns:a16="http://schemas.microsoft.com/office/drawing/2014/main" val="472430302"/>
                    </a:ext>
                  </a:extLst>
                </a:gridCol>
                <a:gridCol w="1984248">
                  <a:extLst>
                    <a:ext uri="{9D8B030D-6E8A-4147-A177-3AD203B41FA5}">
                      <a16:colId xmlns:a16="http://schemas.microsoft.com/office/drawing/2014/main" val="491055756"/>
                    </a:ext>
                  </a:extLst>
                </a:gridCol>
                <a:gridCol w="1819656">
                  <a:extLst>
                    <a:ext uri="{9D8B030D-6E8A-4147-A177-3AD203B41FA5}">
                      <a16:colId xmlns:a16="http://schemas.microsoft.com/office/drawing/2014/main" val="452978292"/>
                    </a:ext>
                  </a:extLst>
                </a:gridCol>
              </a:tblGrid>
              <a:tr h="153702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JUSTIFICACIÓN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480298"/>
                  </a:ext>
                </a:extLst>
              </a:tr>
              <a:tr h="76851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5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661835"/>
                  </a:ext>
                </a:extLst>
              </a:tr>
              <a:tr h="76851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5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065457"/>
                  </a:ext>
                </a:extLst>
              </a:tr>
              <a:tr h="76851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5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896607"/>
                  </a:ext>
                </a:extLst>
              </a:tr>
              <a:tr h="76851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5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834730"/>
                  </a:ext>
                </a:extLst>
              </a:tr>
              <a:tr h="76851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5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137918"/>
                  </a:ext>
                </a:extLst>
              </a:tr>
              <a:tr h="107667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700" kern="100" dirty="0">
                          <a:effectLst/>
                        </a:rPr>
                        <a:t> 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231730"/>
                  </a:ext>
                </a:extLst>
              </a:tr>
              <a:tr h="251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CRITERIO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DESCRIPCIÓN DE LA IMPLEMENTACIÓN DEL CRITERIO AL INTERIOR DE LA I.E.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LINK CARGUE DE EVIDENCIA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(Acceso en modo lector)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extLst>
                  <a:ext uri="{0D108BD9-81ED-4DB2-BD59-A6C34878D82A}">
                    <a16:rowId xmlns:a16="http://schemas.microsoft.com/office/drawing/2014/main" val="4231311088"/>
                  </a:ext>
                </a:extLst>
              </a:tr>
              <a:tr h="10982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1.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Medición del impacto de Estrategias de Mejoramiento Académico y/o Pedagógico: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b="0" kern="100" dirty="0">
                          <a:effectLst/>
                        </a:rPr>
                        <a:t>El Plan de acción o estrategia implementada cuenta con actas de socialización y seguimiento, análisis de los resultados (Saber 11, pruebas internas, Quiero Ser Quiero Saber, índices de promoción, repitencia o desempeño y su articulación con PMI y PEI) que han generado por lo menos un cambio a nivel curricular o en prácticas de aula.</a:t>
                      </a:r>
                      <a:endParaRPr lang="en-US" sz="1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>
                          <a:effectLst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extLst>
                  <a:ext uri="{0D108BD9-81ED-4DB2-BD59-A6C34878D82A}">
                    <a16:rowId xmlns:a16="http://schemas.microsoft.com/office/drawing/2014/main" val="2362069272"/>
                  </a:ext>
                </a:extLst>
              </a:tr>
              <a:tr h="9467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2. 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Medición del impacto de Estrategias de Convivencia Escolar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b="0" kern="100" dirty="0">
                          <a:effectLst/>
                        </a:rPr>
                        <a:t>La I.E. a través de la articulación de diferentes estrategias puede demostrar indicadores de mejora en la permanencia escolar, reducción de situaciones tipo II y tipo III y clima escolar vs el año 2025. (Diferente de los talleres realizados por Yo soy mi Plan, la Secretaría de Salud, ESE Municipal, entre otros de carácter institucional) </a:t>
                      </a:r>
                      <a:endParaRPr lang="en-US" sz="1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extLst>
                  <a:ext uri="{0D108BD9-81ED-4DB2-BD59-A6C34878D82A}">
                    <a16:rowId xmlns:a16="http://schemas.microsoft.com/office/drawing/2014/main" val="2023588360"/>
                  </a:ext>
                </a:extLst>
              </a:tr>
              <a:tr h="93268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3. Alianzas Externas que Fortalecen los Procesos Académicos y/o Convivenciales.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b="0" kern="100" dirty="0">
                          <a:effectLst/>
                        </a:rPr>
                        <a:t>La I.E. de manera autónoma ha avanzado en la construcción de convenios, alianzas o ayudas (diferentes a la oferta institucional) que beneficien a la comunidad educativa en términos académicos y/o convivenciales, cuenta con sus informes, seguimiento y evidencia de las actividades desarrolladas.  </a:t>
                      </a:r>
                      <a:endParaRPr lang="en-US" sz="1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extLst>
                  <a:ext uri="{0D108BD9-81ED-4DB2-BD59-A6C34878D82A}">
                    <a16:rowId xmlns:a16="http://schemas.microsoft.com/office/drawing/2014/main" val="3166828078"/>
                  </a:ext>
                </a:extLst>
              </a:tr>
              <a:tr h="9457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4. Medición del impacto de Estrategias para Fortalecer los Componentes Familia y Comunidad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b="0" kern="100" dirty="0">
                          <a:effectLst/>
                        </a:rPr>
                        <a:t>La I.E. ha diseñado una estrategia enfocada en la participación de la familia y la comunidad como actores fundamentales del proceso educativo, (diferentes a realizar talleres de la oferta institucional) y cuenta con su elaboración, socialización, implementación, medición y/o evaluación del impacto. </a:t>
                      </a:r>
                      <a:endParaRPr lang="en-US" sz="1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extLst>
                  <a:ext uri="{0D108BD9-81ED-4DB2-BD59-A6C34878D82A}">
                    <a16:rowId xmlns:a16="http://schemas.microsoft.com/office/drawing/2014/main" val="3688240369"/>
                  </a:ext>
                </a:extLst>
              </a:tr>
              <a:tr h="93268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5. Medición del impacto de Estrategias para fortalecer el Liderazgo en el Equipo Directivo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b="0" kern="100" dirty="0">
                          <a:effectLst/>
                        </a:rPr>
                        <a:t>La I.E. se ha preocupado por tener procesos de transformación institucional, mejorar sus prácticas, capacitarse y avanzar hacia una cultura innovadora, inclusiva y eficiente, a través del diseño de una estrategia o plan socializado, implementado y evaluado por el Equipo Directivo. </a:t>
                      </a:r>
                      <a:endParaRPr lang="en-US" sz="1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8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2" marR="29662" marT="0" marB="0"/>
                </a:tc>
                <a:extLst>
                  <a:ext uri="{0D108BD9-81ED-4DB2-BD59-A6C34878D82A}">
                    <a16:rowId xmlns:a16="http://schemas.microsoft.com/office/drawing/2014/main" val="2122151762"/>
                  </a:ext>
                </a:extLst>
              </a:tr>
            </a:tbl>
          </a:graphicData>
        </a:graphic>
      </p:graphicFrame>
      <p:sp>
        <p:nvSpPr>
          <p:cNvPr id="15" name="Rectángulo 14">
            <a:extLst>
              <a:ext uri="{FF2B5EF4-FFF2-40B4-BE49-F238E27FC236}">
                <a16:creationId xmlns:a16="http://schemas.microsoft.com/office/drawing/2014/main" id="{64016658-E302-42AE-AA00-76536358D006}"/>
              </a:ext>
            </a:extLst>
          </p:cNvPr>
          <p:cNvSpPr/>
          <p:nvPr/>
        </p:nvSpPr>
        <p:spPr>
          <a:xfrm>
            <a:off x="8464384" y="1718193"/>
            <a:ext cx="3319272" cy="303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100" b="1" kern="100" dirty="0">
                <a:solidFill>
                  <a:srgbClr val="FF0000"/>
                </a:solidFill>
                <a:latin typeface="Barlow" panose="00000500000000000000"/>
                <a:ea typeface="Calibri" panose="020F0502020204030204" pitchFamily="34" charset="0"/>
                <a:cs typeface="Calibri" panose="020F0502020204030204" pitchFamily="34" charset="0"/>
              </a:rPr>
              <a:t>ASPECTOS IMPORTANTES:</a:t>
            </a:r>
            <a:endParaRPr lang="en-US" sz="1100" kern="100" dirty="0">
              <a:solidFill>
                <a:srgbClr val="FF0000"/>
              </a:solidFill>
              <a:latin typeface="Barlow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CO" sz="1100" dirty="0">
                <a:latin typeface="Barlow" panose="00000500000000000000"/>
                <a:ea typeface="Times New Roman" panose="02020603050405020304" pitchFamily="18" charset="0"/>
                <a:cs typeface="Calibri" panose="020F0502020204030204" pitchFamily="34" charset="0"/>
              </a:rPr>
              <a:t>El cargue de evidencias debe ir nombrado con el criterio correspondiente, de tal manera que, al abrir el enlace, se pueda dar una lectura ordenada, coherente y objetiva de cada criterio evaluado.</a:t>
            </a:r>
            <a:endParaRPr lang="en-US" sz="1100" dirty="0">
              <a:latin typeface="Barlow" panose="0000050000000000000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100" dirty="0">
                <a:latin typeface="Barlow" panose="00000500000000000000"/>
                <a:ea typeface="Times New Roman" panose="02020603050405020304" pitchFamily="18" charset="0"/>
                <a:cs typeface="Calibri" panose="020F0502020204030204" pitchFamily="34" charset="0"/>
              </a:rPr>
              <a:t>Las evidencias presentadas que no correspondan expresamente al criterio evaluado no serán tenidas en cuenta para la asignación de puntaje. </a:t>
            </a:r>
            <a:endParaRPr lang="en-US" sz="1100" dirty="0">
              <a:latin typeface="Barlow" panose="0000050000000000000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100" dirty="0">
                <a:latin typeface="Barlow" panose="00000500000000000000"/>
                <a:ea typeface="Times New Roman" panose="02020603050405020304" pitchFamily="18" charset="0"/>
                <a:cs typeface="Calibri" panose="020F0502020204030204" pitchFamily="34" charset="0"/>
              </a:rPr>
              <a:t>Los soportes deben permitir la verificación de la ejecución o el impacto del criterio evaluado. </a:t>
            </a:r>
            <a:endParaRPr lang="en-US" sz="1100" dirty="0">
              <a:latin typeface="Barlow" panose="0000050000000000000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CO" sz="1100" dirty="0">
                <a:latin typeface="Barlow" panose="00000500000000000000"/>
                <a:ea typeface="Times New Roman" panose="02020603050405020304" pitchFamily="18" charset="0"/>
                <a:cs typeface="Calibri" panose="020F0502020204030204" pitchFamily="34" charset="0"/>
              </a:rPr>
              <a:t>Si se suben fotos como parte de la evidencia, las mismas deben ir dentro de un documento WORD que de contexto a las mismas. </a:t>
            </a:r>
            <a:endParaRPr lang="en-US" sz="1100" dirty="0">
              <a:latin typeface="Barlow" panose="0000050000000000000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59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CE4570-7064-D2AA-B6E4-AE0206EC7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99200D76-7975-4490-4512-8887D26B1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50" y="1606642"/>
            <a:ext cx="4133019" cy="92763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s-MX" sz="1400" dirty="0">
                <a:solidFill>
                  <a:srgbClr val="5C5C5B"/>
                </a:solidFill>
                <a:latin typeface="Barlow" panose="00000500000000000000" pitchFamily="2" charset="0"/>
              </a:rPr>
              <a:t>Esta categoría </a:t>
            </a:r>
            <a:r>
              <a:rPr lang="es-MX" sz="1400" b="1" dirty="0">
                <a:solidFill>
                  <a:srgbClr val="5C5C5B"/>
                </a:solidFill>
                <a:latin typeface="Barlow" panose="00000500000000000000" pitchFamily="2" charset="0"/>
              </a:rPr>
              <a:t>reconoce la implementación del mejor trabajo de investigación educativa, cuyos resultados demuestren contribuir al mejoramiento de una situación del contexto escolar.</a:t>
            </a:r>
            <a:r>
              <a:rPr lang="es-MX" sz="1400" dirty="0">
                <a:solidFill>
                  <a:srgbClr val="5C5C5B"/>
                </a:solidFill>
                <a:latin typeface="Barlow" panose="00000500000000000000" pitchFamily="2" charset="0"/>
              </a:rPr>
              <a:t> La convocatoria estará a cargo del </a:t>
            </a:r>
            <a:r>
              <a:rPr lang="es-MX" sz="1400" b="1" dirty="0">
                <a:solidFill>
                  <a:srgbClr val="5C5C5B"/>
                </a:solidFill>
                <a:latin typeface="Barlow" panose="00000500000000000000" pitchFamily="2" charset="0"/>
              </a:rPr>
              <a:t>Centro de Investigación e Innovación Pedagógica de Soacha (CIPS) </a:t>
            </a:r>
            <a:r>
              <a:rPr lang="es-MX" sz="1400" dirty="0">
                <a:solidFill>
                  <a:srgbClr val="5C5C5B"/>
                </a:solidFill>
                <a:latin typeface="Barlow" panose="00000500000000000000" pitchFamily="2" charset="0"/>
              </a:rPr>
              <a:t>en el marco del coloquio </a:t>
            </a:r>
            <a:r>
              <a:rPr lang="es-MX" sz="1400" b="1" i="1" dirty="0">
                <a:solidFill>
                  <a:srgbClr val="5C5C5B"/>
                </a:solidFill>
                <a:latin typeface="Barlow" panose="00000500000000000000" pitchFamily="2" charset="0"/>
              </a:rPr>
              <a:t>Transformación educativa en Soacha a través de la investigación docente </a:t>
            </a:r>
            <a:r>
              <a:rPr lang="es-MX" sz="1400" dirty="0">
                <a:solidFill>
                  <a:srgbClr val="5C5C5B"/>
                </a:solidFill>
                <a:latin typeface="Barlow" panose="00000500000000000000" pitchFamily="2" charset="0"/>
              </a:rPr>
              <a:t>que se realizará el </a:t>
            </a:r>
            <a:r>
              <a:rPr lang="es-MX" sz="1400" b="1" dirty="0">
                <a:solidFill>
                  <a:srgbClr val="5C5C5B"/>
                </a:solidFill>
                <a:latin typeface="Barlow" panose="00000500000000000000" pitchFamily="2" charset="0"/>
              </a:rPr>
              <a:t>01 de octubre</a:t>
            </a:r>
            <a:r>
              <a:rPr lang="es-MX" sz="1400" dirty="0">
                <a:solidFill>
                  <a:srgbClr val="5C5C5B"/>
                </a:solidFill>
                <a:latin typeface="Barlow" panose="00000500000000000000" pitchFamily="2" charset="0"/>
              </a:rPr>
              <a:t>.</a:t>
            </a:r>
            <a:endParaRPr lang="es-CO" sz="14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6031E848-5AD7-523D-AA99-AAB2FF38B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793" y="772210"/>
            <a:ext cx="6141982" cy="352818"/>
          </a:xfrm>
        </p:spPr>
        <p:txBody>
          <a:bodyPr>
            <a:noAutofit/>
          </a:bodyPr>
          <a:lstStyle/>
          <a:p>
            <a:r>
              <a:rPr lang="es-MX" sz="3200" b="1" dirty="0">
                <a:solidFill>
                  <a:srgbClr val="E30613"/>
                </a:solidFill>
                <a:latin typeface="Barlow Black" panose="00000A00000000000000" pitchFamily="2" charset="0"/>
                <a:cs typeface="Calibri bold" panose="020F0702030404030204" pitchFamily="34" charset="0"/>
              </a:rPr>
              <a:t>Mejor Investigación Educativa</a:t>
            </a:r>
            <a:endParaRPr lang="es-CO" sz="3200" b="1" dirty="0">
              <a:solidFill>
                <a:srgbClr val="E30613"/>
              </a:solidFill>
              <a:latin typeface="Barlow Black" panose="00000A00000000000000" pitchFamily="2" charset="0"/>
              <a:cs typeface="Calibri bold" panose="020F0702030404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3E33ECD-DE3F-C45A-35BB-83BE2B4B0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A7B9820-59AE-3B7B-F0DC-711BE20FF931}"/>
              </a:ext>
            </a:extLst>
          </p:cNvPr>
          <p:cNvSpPr txBox="1"/>
          <p:nvPr/>
        </p:nvSpPr>
        <p:spPr>
          <a:xfrm>
            <a:off x="797269" y="290596"/>
            <a:ext cx="2509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>
                    <a:lumMod val="50000"/>
                  </a:schemeClr>
                </a:solidFill>
              </a:rPr>
              <a:t>Categoría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786560-78A1-B0AA-604A-2433CCD8D019}"/>
              </a:ext>
            </a:extLst>
          </p:cNvPr>
          <p:cNvSpPr txBox="1"/>
          <p:nvPr/>
        </p:nvSpPr>
        <p:spPr>
          <a:xfrm>
            <a:off x="7143475" y="1166908"/>
            <a:ext cx="306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rgbClr val="E30613"/>
                </a:solidFill>
                <a:latin typeface="Barlow" panose="00000500000000000000"/>
              </a:rPr>
              <a:t>Requisitos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CF495E-69E9-07DD-8C6D-8DF582F93D75}"/>
              </a:ext>
            </a:extLst>
          </p:cNvPr>
          <p:cNvSpPr txBox="1"/>
          <p:nvPr/>
        </p:nvSpPr>
        <p:spPr>
          <a:xfrm>
            <a:off x="5926385" y="1696104"/>
            <a:ext cx="569933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5"/>
              </a:spcBef>
              <a:buSzPts val="1200"/>
              <a:buFont typeface="Calibri" panose="020F0502020204030204" pitchFamily="34" charset="0"/>
              <a:buAutoNum type="alphaLcPeriod"/>
              <a:tabLst>
                <a:tab pos="727710" algn="l"/>
              </a:tabLst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Ser autores o coautores de una investigación educativa aplicable a una institución educativa de Soacha o al contexto escolar del municipio, con resultados finales o parciales obtenidos entre el 2025 y 2026.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1205"/>
              </a:spcBef>
              <a:buSzPts val="1200"/>
              <a:buFont typeface="Calibri" panose="020F0502020204030204" pitchFamily="34" charset="0"/>
              <a:buAutoNum type="alphaLcPeriod"/>
              <a:tabLst>
                <a:tab pos="727710" algn="l"/>
              </a:tabLst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La investigación educativa deberá estar enmarcada en alguna de las siguientes líneas definidas por el CIPS: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marL="342900" lvl="0" indent="-342900">
              <a:buSzPts val="1200"/>
              <a:buFont typeface="Calibri" panose="020F0502020204030204" pitchFamily="34" charset="0"/>
              <a:buChar char="-"/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Línea No. 1: Desarrollo humano, convivencia y socio-afectividad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marL="342900" lvl="0" indent="-342900">
              <a:buSzPts val="1200"/>
              <a:buFont typeface="Calibri" panose="020F0502020204030204" pitchFamily="34" charset="0"/>
              <a:buChar char="-"/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Línea No. 2: Políticas educativas, democracia, justicia social y territorio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marL="342900" lvl="0" indent="-342900">
              <a:buSzPts val="1200"/>
              <a:buFont typeface="Calibri" panose="020F0502020204030204" pitchFamily="34" charset="0"/>
              <a:buChar char="-"/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Línea No. 3: Ciencia, tecnología, sociedad y ambiente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marL="342900" lvl="0" indent="-342900">
              <a:buSzPts val="1200"/>
              <a:buFont typeface="Calibri" panose="020F0502020204030204" pitchFamily="34" charset="0"/>
              <a:buChar char="-"/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Línea No. 4: Pedagogía, didáctica, currículo y evaluación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marL="342900" lvl="0" indent="-342900">
              <a:buSzPts val="1200"/>
              <a:buFont typeface="Calibri" panose="020F0502020204030204" pitchFamily="34" charset="0"/>
              <a:buChar char="-"/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Línea No. 5: Diversidad, bilingüismo y ruralidad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marL="342900" lvl="0" indent="-342900">
              <a:buSzPts val="1200"/>
              <a:buFont typeface="Calibri" panose="020F0502020204030204" pitchFamily="34" charset="0"/>
              <a:buChar char="-"/>
            </a:pPr>
            <a:r>
              <a:rPr lang="es-ES" sz="1600" spc="0" dirty="0">
                <a:solidFill>
                  <a:schemeClr val="bg1">
                    <a:lumMod val="50000"/>
                  </a:schemeClr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Línea No. 6: Otras investigaciones en el ámbito educativo</a:t>
            </a:r>
          </a:p>
          <a:p>
            <a:pPr marL="342900" lvl="0" indent="-342900">
              <a:buSzPts val="1200"/>
              <a:buFont typeface="Calibri" panose="020F0502020204030204" pitchFamily="34" charset="0"/>
              <a:buChar char="-"/>
            </a:pPr>
            <a:endParaRPr lang="es-ES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  <a:p>
            <a:pPr lvl="0">
              <a:buSzPts val="1200"/>
            </a:pPr>
            <a:r>
              <a:rPr lang="es-ES" sz="14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ea typeface="Calibri" panose="020F0502020204030204" pitchFamily="34" charset="0"/>
              </a:rPr>
              <a:t>c.    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ea typeface="Calibri" panose="020F0502020204030204" pitchFamily="34" charset="0"/>
              </a:rPr>
              <a:t>Ser presentada en el 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ea typeface="Calibri" panose="020F0502020204030204" pitchFamily="34" charset="0"/>
                <a:hlinkClick r:id="rId4"/>
              </a:rPr>
              <a:t>formato establecido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ea typeface="Calibri" panose="020F0502020204030204" pitchFamily="34" charset="0"/>
              </a:rPr>
              <a:t>.</a:t>
            </a:r>
            <a:endParaRPr lang="es-CO" sz="1600" spc="0" dirty="0">
              <a:solidFill>
                <a:schemeClr val="bg1">
                  <a:lumMod val="50000"/>
                </a:schemeClr>
              </a:solidFill>
              <a:effectLst/>
              <a:latin typeface="Barlow" panose="00000500000000000000" pitchFamily="2" charset="0"/>
              <a:ea typeface="Calibri" panose="020F0502020204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7A02C1F-7B92-F975-C62A-5298AF116FBF}"/>
              </a:ext>
            </a:extLst>
          </p:cNvPr>
          <p:cNvSpPr txBox="1"/>
          <p:nvPr/>
        </p:nvSpPr>
        <p:spPr>
          <a:xfrm>
            <a:off x="1563487" y="4554693"/>
            <a:ext cx="4133019" cy="143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just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>
                <a:solidFill>
                  <a:srgbClr val="5C5C5B"/>
                </a:solidFill>
                <a:latin typeface="Barlow" panose="000005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CO" dirty="0"/>
          </a:p>
        </p:txBody>
      </p:sp>
      <p:sp>
        <p:nvSpPr>
          <p:cNvPr id="6" name="Estrella de 8 puntas 5">
            <a:extLst>
              <a:ext uri="{FF2B5EF4-FFF2-40B4-BE49-F238E27FC236}">
                <a16:creationId xmlns:a16="http://schemas.microsoft.com/office/drawing/2014/main" id="{68580D24-29C8-52F2-B9C5-A9E1EFD3704D}"/>
              </a:ext>
            </a:extLst>
          </p:cNvPr>
          <p:cNvSpPr/>
          <p:nvPr/>
        </p:nvSpPr>
        <p:spPr>
          <a:xfrm>
            <a:off x="1851315" y="5631561"/>
            <a:ext cx="366083" cy="347034"/>
          </a:xfrm>
          <a:prstGeom prst="star8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dirty="0"/>
              <a:t>1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8A8BC9-FB11-ADEB-6D79-C833E2432987}"/>
              </a:ext>
            </a:extLst>
          </p:cNvPr>
          <p:cNvSpPr txBox="1"/>
          <p:nvPr/>
        </p:nvSpPr>
        <p:spPr>
          <a:xfrm>
            <a:off x="2230079" y="5592049"/>
            <a:ext cx="1682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>
                <a:latin typeface="Barlow" panose="00000500000000000000"/>
              </a:rPr>
              <a:t>10 SMMLV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CA22A7A-974C-3352-D1B7-2889BEAF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133" y="211386"/>
            <a:ext cx="3006769" cy="60243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D4A841B-3EE5-44AB-B813-DECCFB1E4F1F}"/>
              </a:ext>
            </a:extLst>
          </p:cNvPr>
          <p:cNvSpPr/>
          <p:nvPr/>
        </p:nvSpPr>
        <p:spPr>
          <a:xfrm>
            <a:off x="828297" y="3921987"/>
            <a:ext cx="4145700" cy="1265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10000"/>
              </a:lnSpc>
              <a:spcBef>
                <a:spcPts val="1000"/>
              </a:spcBef>
            </a:pPr>
            <a:r>
              <a:rPr lang="es-CO" sz="1400" b="1" dirty="0">
                <a:solidFill>
                  <a:srgbClr val="5C5C5B"/>
                </a:solidFill>
                <a:latin typeface="Barlow" panose="00000500000000000000" pitchFamily="2" charset="0"/>
              </a:rPr>
              <a:t>Postulación: </a:t>
            </a:r>
            <a:r>
              <a:rPr lang="es-CO" sz="1400" dirty="0">
                <a:solidFill>
                  <a:srgbClr val="5C5C5B"/>
                </a:solidFill>
                <a:latin typeface="Barlow" panose="00000500000000000000" pitchFamily="2" charset="0"/>
              </a:rPr>
              <a:t>Para la postulación deberá diligenciar el enlace de inscripción en </a:t>
            </a:r>
            <a:r>
              <a:rPr lang="es-CO" sz="1400" b="1" dirty="0">
                <a:solidFill>
                  <a:srgbClr val="5C5C5B"/>
                </a:solidFill>
                <a:latin typeface="Barlow" panose="00000500000000000000" pitchFamily="2" charset="0"/>
                <a:hlinkClick r:id="rId6"/>
              </a:rPr>
              <a:t>https://forms.cloud.microsoft/r/tjBdGHztaU</a:t>
            </a:r>
            <a:r>
              <a:rPr lang="es-CO" sz="1400" b="1" dirty="0">
                <a:solidFill>
                  <a:srgbClr val="5C5C5B"/>
                </a:solidFill>
                <a:latin typeface="Barlow" panose="00000500000000000000" pitchFamily="2" charset="0"/>
              </a:rPr>
              <a:t>, </a:t>
            </a:r>
            <a:r>
              <a:rPr lang="es-CO" sz="1400" dirty="0">
                <a:solidFill>
                  <a:srgbClr val="5C5C5B"/>
                </a:solidFill>
                <a:latin typeface="Barlow" panose="00000500000000000000" pitchFamily="2" charset="0"/>
              </a:rPr>
              <a:t>subir a su carpeta de Drive la carta de aval del rector(a) y el formato de registro de su investigación.</a:t>
            </a:r>
            <a:endParaRPr lang="en-US" sz="14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82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193B05-70A5-7D50-ADC8-F1BF5E0A3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3">
            <a:extLst>
              <a:ext uri="{FF2B5EF4-FFF2-40B4-BE49-F238E27FC236}">
                <a16:creationId xmlns:a16="http://schemas.microsoft.com/office/drawing/2014/main" id="{62FC7336-7D77-EE6B-CA84-8E977EE50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474" y="666128"/>
            <a:ext cx="6141982" cy="352818"/>
          </a:xfrm>
        </p:spPr>
        <p:txBody>
          <a:bodyPr>
            <a:noAutofit/>
          </a:bodyPr>
          <a:lstStyle/>
          <a:p>
            <a:r>
              <a:rPr lang="es-MX" sz="3200" b="1" dirty="0">
                <a:solidFill>
                  <a:srgbClr val="E30613"/>
                </a:solidFill>
                <a:latin typeface="Barlow Black" panose="00000A00000000000000" pitchFamily="2" charset="0"/>
                <a:cs typeface="Calibri bold" panose="020F0702030404030204" pitchFamily="34" charset="0"/>
              </a:rPr>
              <a:t>Mejor Investigación Educativa</a:t>
            </a:r>
            <a:endParaRPr lang="es-CO" sz="3200" b="1" dirty="0">
              <a:solidFill>
                <a:srgbClr val="E30613"/>
              </a:solidFill>
              <a:latin typeface="Barlow Black" panose="00000A00000000000000" pitchFamily="2" charset="0"/>
              <a:cs typeface="Calibri bold" panose="020F0702030404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EE5CEDD-A692-E06D-089B-45A761581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D5D787-D746-A07B-424F-CD2BB67B9730}"/>
              </a:ext>
            </a:extLst>
          </p:cNvPr>
          <p:cNvSpPr txBox="1"/>
          <p:nvPr/>
        </p:nvSpPr>
        <p:spPr>
          <a:xfrm>
            <a:off x="770793" y="184896"/>
            <a:ext cx="2509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>
                    <a:lumMod val="50000"/>
                  </a:schemeClr>
                </a:solidFill>
              </a:rPr>
              <a:t>Categoría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17306CCA-0630-4CF3-BBB8-4C1BFCEA4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935079"/>
              </p:ext>
            </p:extLst>
          </p:nvPr>
        </p:nvGraphicFramePr>
        <p:xfrm>
          <a:off x="4034118" y="1344705"/>
          <a:ext cx="7374408" cy="4416514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297895">
                  <a:extLst>
                    <a:ext uri="{9D8B030D-6E8A-4147-A177-3AD203B41FA5}">
                      <a16:colId xmlns:a16="http://schemas.microsoft.com/office/drawing/2014/main" val="892566656"/>
                    </a:ext>
                  </a:extLst>
                </a:gridCol>
                <a:gridCol w="2734091">
                  <a:extLst>
                    <a:ext uri="{9D8B030D-6E8A-4147-A177-3AD203B41FA5}">
                      <a16:colId xmlns:a16="http://schemas.microsoft.com/office/drawing/2014/main" val="4126705459"/>
                    </a:ext>
                  </a:extLst>
                </a:gridCol>
                <a:gridCol w="3342422">
                  <a:extLst>
                    <a:ext uri="{9D8B030D-6E8A-4147-A177-3AD203B41FA5}">
                      <a16:colId xmlns:a16="http://schemas.microsoft.com/office/drawing/2014/main" val="550987341"/>
                    </a:ext>
                  </a:extLst>
                </a:gridCol>
              </a:tblGrid>
              <a:tr h="1897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Aspecto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Experiencia pedagógica significativa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 dirty="0">
                          <a:effectLst/>
                        </a:rPr>
                        <a:t>Investigación educativa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6158723"/>
                  </a:ext>
                </a:extLst>
              </a:tr>
              <a:tr h="587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Punto de partida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Se origina en una práctica, estrategia o iniciativa educativa.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Se formula a partir de un problema o una pregunta de investigación claramente delimitados.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5502866"/>
                  </a:ext>
                </a:extLst>
              </a:tr>
              <a:tr h="503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Propósito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Mejorar o transformar una práctica educativa.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Comprender, explicar o transformar una problemática mediante un proceso sistemático de indagación.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6723802"/>
                  </a:ext>
                </a:extLst>
              </a:tr>
              <a:tr h="388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Fundamentación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Puede apoyarse en referentes pedagógicos que orientan la práctica.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Articula referentes teóricos pertinentes con el problema y los objetivos del estudio.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0695950"/>
                  </a:ext>
                </a:extLst>
              </a:tr>
              <a:tr h="6734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Metodología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Describe las actividades o estrategias implementadas.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Define el enfoque, el diseño, los participantes o fuentes, los instrumentos y los procedimientos de recolección y análisis.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9440448"/>
                  </a:ext>
                </a:extLst>
              </a:tr>
              <a:tr h="587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Resultados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Documenta logros, cambios o aprendizajes derivados de la experiencia.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Presenta hallazgos parciales o finales sustentados en el análisis sistemático de la información.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4961352"/>
                  </a:ext>
                </a:extLst>
              </a:tr>
              <a:tr h="587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Rigor y coherencia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No exige, por sí misma, una articulación metodológica explícita entre todos sus componentes.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Evidencia coherencia entre el problema, los objetivos, la fundamentación teórica, la metodología y los resultados.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9536839"/>
                  </a:ext>
                </a:extLst>
              </a:tr>
              <a:tr h="388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Divulgación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Puede compartirse en espacios de intercambio pedagógico.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Puede socializarse en eventos académicos o difundirse mediante publicaciones científicas.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501079"/>
                  </a:ext>
                </a:extLst>
              </a:tr>
              <a:tr h="512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Evaluación en el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Coloquio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No constituye por sí sola una investigación, por tanto, no podrá participar en esta categoría.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1000" kern="100" dirty="0">
                          <a:effectLst/>
                        </a:rPr>
                        <a:t>Se valora mediante la rúbrica establecida para el proceso de selección.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93332252"/>
                  </a:ext>
                </a:extLst>
              </a:tr>
            </a:tbl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56A96242-9FF1-42D5-808F-03921B100ADA}"/>
              </a:ext>
            </a:extLst>
          </p:cNvPr>
          <p:cNvSpPr/>
          <p:nvPr/>
        </p:nvSpPr>
        <p:spPr>
          <a:xfrm>
            <a:off x="640038" y="2129793"/>
            <a:ext cx="3047863" cy="2213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10000"/>
              </a:lnSpc>
              <a:spcBef>
                <a:spcPts val="1000"/>
              </a:spcBef>
            </a:pPr>
            <a:r>
              <a:rPr lang="es-MX" sz="1600" b="1" dirty="0">
                <a:solidFill>
                  <a:srgbClr val="5C5C5B"/>
                </a:solidFill>
                <a:latin typeface="Barlow" panose="00000500000000000000" pitchFamily="2" charset="0"/>
              </a:rPr>
              <a:t>No podrán postularse experiencias significativas, innovaciones pedagógicas, secuencias didácticas, proyectos institucionales o prácticas de aula que no formen parte de un proceso formal de investigación</a:t>
            </a:r>
            <a:r>
              <a:rPr lang="es-MX" sz="1600" dirty="0">
                <a:solidFill>
                  <a:srgbClr val="5C5C5B"/>
                </a:solidFill>
                <a:latin typeface="Barlow" panose="00000500000000000000" pitchFamily="2" charset="0"/>
              </a:rPr>
              <a:t>. </a:t>
            </a:r>
          </a:p>
          <a:p>
            <a:pPr algn="just">
              <a:lnSpc>
                <a:spcPct val="110000"/>
              </a:lnSpc>
              <a:spcBef>
                <a:spcPts val="1000"/>
              </a:spcBef>
            </a:pPr>
            <a:r>
              <a:rPr lang="es-MX" sz="1600" dirty="0">
                <a:solidFill>
                  <a:srgbClr val="5C5C5B"/>
                </a:solidFill>
                <a:latin typeface="Barlow" panose="00000500000000000000" pitchFamily="2" charset="0"/>
              </a:rPr>
              <a:t>Tenga en cuenta las diferencias entre una experiencia pedagógica y una investigación educativa</a:t>
            </a:r>
            <a:endParaRPr lang="en-US" sz="16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00405E0-4679-497A-A457-96656FD06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133" y="211386"/>
            <a:ext cx="3006769" cy="60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46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A5605-B6E2-6FA9-1138-196B41483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210CB3B5-B5EF-0BE9-49E5-8260CE22E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988" y="1790345"/>
            <a:ext cx="10156961" cy="92763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s-ES" sz="1800" b="1" dirty="0">
                <a:solidFill>
                  <a:srgbClr val="5C5C5B"/>
                </a:solidFill>
                <a:latin typeface="Barlow" panose="00000500000000000000" pitchFamily="2" charset="0"/>
              </a:rPr>
              <a:t>Reconocer la labor individual y/o grupal adelantada por los docentes, orientadores y directivos docentes, que implementan proyectos al interior de las Instituciones Educativas Oficiales</a:t>
            </a:r>
            <a:r>
              <a:rPr lang="es-ES" sz="1800" dirty="0">
                <a:solidFill>
                  <a:srgbClr val="5C5C5B"/>
                </a:solidFill>
                <a:latin typeface="Barlow" panose="00000500000000000000" pitchFamily="2" charset="0"/>
              </a:rPr>
              <a:t> del municipio, con el fin de fortalecer las prácticas pedagógicas orientadas a la promoción de aprendizajes de todos los niños, niñas, adolescentes, jóvenes y adultos, a partir de sus características personales, contextuales y culturales, entre otras, garantizando procesos de calidad educativa.</a:t>
            </a:r>
            <a:endParaRPr lang="es-CO" sz="18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49BA0CE8-FA3D-3724-7B5E-8603F6FE4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425" y="915186"/>
            <a:ext cx="6402716" cy="352818"/>
          </a:xfrm>
        </p:spPr>
        <p:txBody>
          <a:bodyPr>
            <a:noAutofit/>
          </a:bodyPr>
          <a:lstStyle/>
          <a:p>
            <a:r>
              <a:rPr lang="es-MX" sz="3200" b="1" dirty="0">
                <a:solidFill>
                  <a:srgbClr val="E30613"/>
                </a:solidFill>
                <a:latin typeface="Barlow Black" panose="00000A00000000000000" pitchFamily="2" charset="0"/>
                <a:cs typeface="Calibri bold" panose="020F0702030404030204" pitchFamily="34" charset="0"/>
              </a:rPr>
              <a:t>Mejores Proyectos Pedagógicos</a:t>
            </a:r>
            <a:endParaRPr lang="es-CO" sz="3200" b="1" dirty="0">
              <a:solidFill>
                <a:srgbClr val="E30613"/>
              </a:solidFill>
              <a:latin typeface="Barlow Black" panose="00000A00000000000000" pitchFamily="2" charset="0"/>
              <a:cs typeface="Calibri bold" panose="020F0702030404030204" pitchFamily="34" charset="0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8805D0A6-F11F-D281-65C1-A964D5A9D165}"/>
              </a:ext>
            </a:extLst>
          </p:cNvPr>
          <p:cNvSpPr txBox="1">
            <a:spLocks/>
          </p:cNvSpPr>
          <p:nvPr/>
        </p:nvSpPr>
        <p:spPr>
          <a:xfrm>
            <a:off x="8098954" y="4207401"/>
            <a:ext cx="3740119" cy="927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just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>
                <a:solidFill>
                  <a:srgbClr val="5C5C5B"/>
                </a:solidFill>
                <a:latin typeface="Barlow" panose="000005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CO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E39EDFB-3455-1202-DEAE-86A040CCD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PC\Desktop\2x\Recurso 9@2x.png">
            <a:extLst>
              <a:ext uri="{FF2B5EF4-FFF2-40B4-BE49-F238E27FC236}">
                <a16:creationId xmlns:a16="http://schemas.microsoft.com/office/drawing/2014/main" id="{EE1E507F-7FAD-B03F-96A3-DF2A90FAC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013502C-A1C3-D4A9-F4B7-10D7BCD54701}"/>
              </a:ext>
            </a:extLst>
          </p:cNvPr>
          <p:cNvSpPr txBox="1"/>
          <p:nvPr/>
        </p:nvSpPr>
        <p:spPr>
          <a:xfrm>
            <a:off x="1002425" y="411675"/>
            <a:ext cx="2509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>
                    <a:lumMod val="50000"/>
                  </a:schemeClr>
                </a:solidFill>
              </a:rPr>
              <a:t>Categoría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2533EF4-98DD-425F-44E7-FC5FE4D040F8}"/>
              </a:ext>
            </a:extLst>
          </p:cNvPr>
          <p:cNvSpPr txBox="1"/>
          <p:nvPr/>
        </p:nvSpPr>
        <p:spPr>
          <a:xfrm>
            <a:off x="871507" y="3592153"/>
            <a:ext cx="10028625" cy="1398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just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>
                <a:solidFill>
                  <a:srgbClr val="5C5C5B"/>
                </a:solidFill>
                <a:latin typeface="Barlow" panose="000005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sz="1800" dirty="0"/>
              <a:t>A esta categoría aplican todos los proyectos liderados por los docentes de aula, de apoyo pedagógico, tutores del programa PTA.FI 3.0, docentes orientadores y directivos docentes de las instituciones educativas oficiales del municipio que cumplan con los siguientes criterios:</a:t>
            </a:r>
            <a:endParaRPr lang="es-CO" sz="1800" dirty="0"/>
          </a:p>
        </p:txBody>
      </p:sp>
      <p:sp>
        <p:nvSpPr>
          <p:cNvPr id="5" name="Estrella de 8 puntas 4">
            <a:extLst>
              <a:ext uri="{FF2B5EF4-FFF2-40B4-BE49-F238E27FC236}">
                <a16:creationId xmlns:a16="http://schemas.microsoft.com/office/drawing/2014/main" id="{8239A8F4-EDA3-BBE1-3B2E-C93EC4807CCF}"/>
              </a:ext>
            </a:extLst>
          </p:cNvPr>
          <p:cNvSpPr/>
          <p:nvPr/>
        </p:nvSpPr>
        <p:spPr>
          <a:xfrm>
            <a:off x="937897" y="4746082"/>
            <a:ext cx="682989" cy="631124"/>
          </a:xfrm>
          <a:prstGeom prst="star8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11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A2F9F7-505B-520F-3812-6DE82604FA4B}"/>
              </a:ext>
            </a:extLst>
          </p:cNvPr>
          <p:cNvSpPr txBox="1"/>
          <p:nvPr/>
        </p:nvSpPr>
        <p:spPr>
          <a:xfrm>
            <a:off x="1710826" y="4871832"/>
            <a:ext cx="7480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La IE que ocupe el primer lugar en cada subcategoría recibirá 7 SMMLV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E11FB87-77AD-09A5-BDD7-1727AFE4D3B5}"/>
              </a:ext>
            </a:extLst>
          </p:cNvPr>
          <p:cNvSpPr txBox="1"/>
          <p:nvPr/>
        </p:nvSpPr>
        <p:spPr>
          <a:xfrm>
            <a:off x="3188578" y="5290324"/>
            <a:ext cx="44375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u="sng" dirty="0">
                <a:hlinkClick r:id="rId6"/>
              </a:rPr>
              <a:t>https://forms.cloud.microsoft/r/tjBdGHztaU</a:t>
            </a:r>
            <a:r>
              <a:rPr lang="es-CO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E5DA124-026B-A51E-5526-6558666BC1F1}"/>
              </a:ext>
            </a:extLst>
          </p:cNvPr>
          <p:cNvSpPr txBox="1"/>
          <p:nvPr/>
        </p:nvSpPr>
        <p:spPr>
          <a:xfrm>
            <a:off x="1710826" y="5288776"/>
            <a:ext cx="170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Inscripción en:</a:t>
            </a:r>
          </a:p>
        </p:txBody>
      </p:sp>
    </p:spTree>
    <p:extLst>
      <p:ext uri="{BB962C8B-B14F-4D97-AF65-F5344CB8AC3E}">
        <p14:creationId xmlns:p14="http://schemas.microsoft.com/office/powerpoint/2010/main" val="3212986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o 29">
            <a:extLst>
              <a:ext uri="{FF2B5EF4-FFF2-40B4-BE49-F238E27FC236}">
                <a16:creationId xmlns:a16="http://schemas.microsoft.com/office/drawing/2014/main" id="{FAC8AF7C-FB84-4065-916A-E73F383BF3D4}"/>
              </a:ext>
            </a:extLst>
          </p:cNvPr>
          <p:cNvGrpSpPr/>
          <p:nvPr/>
        </p:nvGrpSpPr>
        <p:grpSpPr>
          <a:xfrm>
            <a:off x="3515759" y="780443"/>
            <a:ext cx="7984166" cy="1133947"/>
            <a:chOff x="3515759" y="1274274"/>
            <a:chExt cx="5664455" cy="1133947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A463DFD3-274B-46B8-87B7-77F034050312}"/>
                </a:ext>
              </a:extLst>
            </p:cNvPr>
            <p:cNvSpPr/>
            <p:nvPr/>
          </p:nvSpPr>
          <p:spPr>
            <a:xfrm>
              <a:off x="3515760" y="1274274"/>
              <a:ext cx="5664454" cy="1133947"/>
            </a:xfrm>
            <a:prstGeom prst="roundRect">
              <a:avLst>
                <a:gd name="adj" fmla="val 5743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74162BE7-3946-4970-8B41-39E1BEF1469B}"/>
                </a:ext>
              </a:extLst>
            </p:cNvPr>
            <p:cNvCxnSpPr>
              <a:cxnSpLocks/>
            </p:cNvCxnSpPr>
            <p:nvPr/>
          </p:nvCxnSpPr>
          <p:spPr>
            <a:xfrm>
              <a:off x="3515759" y="1331591"/>
              <a:ext cx="5664455" cy="0"/>
            </a:xfrm>
            <a:prstGeom prst="line">
              <a:avLst/>
            </a:prstGeom>
            <a:ln w="38100">
              <a:solidFill>
                <a:srgbClr val="E3061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C1F503E7-E4E8-47BB-8970-929E92958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4564" y="887328"/>
            <a:ext cx="7394560" cy="10471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1700" b="1" dirty="0">
                <a:solidFill>
                  <a:srgbClr val="FF0000"/>
                </a:solidFill>
                <a:latin typeface="Barlow" panose="00000500000000000000" pitchFamily="2" charset="0"/>
              </a:rPr>
              <a:t>Para postularse a los Mejores Proyectos Pedagógicos, la IE autónomamente seleccionará una experiencia significativa, la cual debe tener como mínimo 1 año de implementación</a:t>
            </a:r>
            <a:r>
              <a:rPr lang="es-ES" sz="1700" dirty="0">
                <a:solidFill>
                  <a:srgbClr val="FF0000"/>
                </a:solidFill>
                <a:latin typeface="Barlow" panose="00000500000000000000" pitchFamily="2" charset="0"/>
              </a:rPr>
              <a:t>. </a:t>
            </a:r>
            <a:r>
              <a:rPr lang="es-ES" sz="17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</a:rPr>
              <a:t>En caso de que existan dos o más proyectos de docentes interesados en participar en una misma subcategoría, deberán presentarse ante el Consejo Académico quién seleccionará el proyecto que representará a la institución, avalando mediante acta u oficio esta decisión. 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9FDD5E2-1941-4F66-A6F4-71BA0758036A}"/>
              </a:ext>
            </a:extLst>
          </p:cNvPr>
          <p:cNvSpPr/>
          <p:nvPr/>
        </p:nvSpPr>
        <p:spPr>
          <a:xfrm>
            <a:off x="3218507" y="989348"/>
            <a:ext cx="697117" cy="697117"/>
          </a:xfrm>
          <a:prstGeom prst="ellipse">
            <a:avLst/>
          </a:prstGeom>
          <a:solidFill>
            <a:srgbClr val="5C5C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F419DC32-2698-4B1E-BD07-64BCFA36A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2766" y="1084069"/>
            <a:ext cx="452387" cy="452387"/>
          </a:xfrm>
          <a:prstGeom prst="rect">
            <a:avLst/>
          </a:prstGeom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6E51835A-8D38-48BD-868D-C90155AB8E95}"/>
              </a:ext>
            </a:extLst>
          </p:cNvPr>
          <p:cNvSpPr/>
          <p:nvPr/>
        </p:nvSpPr>
        <p:spPr>
          <a:xfrm>
            <a:off x="3488601" y="2121790"/>
            <a:ext cx="7984164" cy="1133947"/>
          </a:xfrm>
          <a:prstGeom prst="roundRect">
            <a:avLst>
              <a:gd name="adj" fmla="val 574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84CC4C0-AF3E-471F-AC1B-2D3F47C60E21}"/>
              </a:ext>
            </a:extLst>
          </p:cNvPr>
          <p:cNvSpPr/>
          <p:nvPr/>
        </p:nvSpPr>
        <p:spPr>
          <a:xfrm>
            <a:off x="3247755" y="2373266"/>
            <a:ext cx="697117" cy="697117"/>
          </a:xfrm>
          <a:prstGeom prst="ellipse">
            <a:avLst/>
          </a:prstGeom>
          <a:solidFill>
            <a:srgbClr val="5C5C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8862BBA6-626B-48D1-9874-CADB024D8BF2}"/>
              </a:ext>
            </a:extLst>
          </p:cNvPr>
          <p:cNvSpPr/>
          <p:nvPr/>
        </p:nvSpPr>
        <p:spPr>
          <a:xfrm>
            <a:off x="3488601" y="3467873"/>
            <a:ext cx="7984164" cy="1133947"/>
          </a:xfrm>
          <a:prstGeom prst="roundRect">
            <a:avLst>
              <a:gd name="adj" fmla="val 574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E178383F-6B60-478C-A81C-758B67CE0C87}"/>
              </a:ext>
            </a:extLst>
          </p:cNvPr>
          <p:cNvSpPr/>
          <p:nvPr/>
        </p:nvSpPr>
        <p:spPr>
          <a:xfrm>
            <a:off x="3164678" y="3731542"/>
            <a:ext cx="697117" cy="697117"/>
          </a:xfrm>
          <a:prstGeom prst="ellipse">
            <a:avLst/>
          </a:prstGeom>
          <a:solidFill>
            <a:srgbClr val="5C5C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9B9BE224-04E0-4CA8-A70F-E996B5212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2774" y="2450718"/>
            <a:ext cx="446208" cy="544374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9EE33479-D94D-47A3-990A-14DC50A0E9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7011" y="3893162"/>
            <a:ext cx="518142" cy="422301"/>
          </a:xfrm>
          <a:prstGeom prst="rect">
            <a:avLst/>
          </a:prstGeom>
        </p:spPr>
      </p:pic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8A0D2D9F-B09F-4DE0-9CAA-7EEACFA53C44}"/>
              </a:ext>
            </a:extLst>
          </p:cNvPr>
          <p:cNvCxnSpPr>
            <a:cxnSpLocks/>
          </p:cNvCxnSpPr>
          <p:nvPr/>
        </p:nvCxnSpPr>
        <p:spPr>
          <a:xfrm>
            <a:off x="3488600" y="2189026"/>
            <a:ext cx="7984165" cy="0"/>
          </a:xfrm>
          <a:prstGeom prst="line">
            <a:avLst/>
          </a:prstGeom>
          <a:ln w="38100">
            <a:solidFill>
              <a:srgbClr val="E3061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CB06D631-FD77-4C33-BF9B-F06BA39B8A28}"/>
              </a:ext>
            </a:extLst>
          </p:cNvPr>
          <p:cNvCxnSpPr>
            <a:cxnSpLocks/>
          </p:cNvCxnSpPr>
          <p:nvPr/>
        </p:nvCxnSpPr>
        <p:spPr>
          <a:xfrm>
            <a:off x="3488600" y="3536773"/>
            <a:ext cx="7984165" cy="0"/>
          </a:xfrm>
          <a:prstGeom prst="line">
            <a:avLst/>
          </a:prstGeom>
          <a:ln w="38100">
            <a:solidFill>
              <a:srgbClr val="E3061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32A5F7E2-2B4D-FFFC-39EC-11FBA22C2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PC\Desktop\2x\Recurso 9@2x.png">
            <a:extLst>
              <a:ext uri="{FF2B5EF4-FFF2-40B4-BE49-F238E27FC236}">
                <a16:creationId xmlns:a16="http://schemas.microsoft.com/office/drawing/2014/main" id="{4F53EC0A-D8CA-730C-280D-F4902AF05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AC6A79D0-75AD-4C5A-ECA9-C17D80CC8B3B}"/>
              </a:ext>
            </a:extLst>
          </p:cNvPr>
          <p:cNvSpPr txBox="1">
            <a:spLocks/>
          </p:cNvSpPr>
          <p:nvPr/>
        </p:nvSpPr>
        <p:spPr>
          <a:xfrm>
            <a:off x="4014342" y="2335063"/>
            <a:ext cx="7394560" cy="1047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es-ES" sz="1300" b="1" dirty="0">
                <a:solidFill>
                  <a:srgbClr val="FF0000"/>
                </a:solidFill>
                <a:latin typeface="Barlow" panose="00000500000000000000" pitchFamily="2" charset="0"/>
              </a:rPr>
              <a:t>La institución educativa puede presentarse a una o más subcategorías</a:t>
            </a:r>
            <a:r>
              <a:rPr lang="es-ES" sz="1300" dirty="0">
                <a:solidFill>
                  <a:srgbClr val="FF0000"/>
                </a:solidFill>
                <a:latin typeface="Barlow" panose="00000500000000000000" pitchFamily="2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es-ES" sz="13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" sz="1300" b="1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</a:rPr>
              <a:t>El proyecto que represente a la IE no puede haber sido objeto de reconocimientos económicos a nivel municipal en la misma categoría (o en una diferente) en los 2 últimos años</a:t>
            </a:r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601E1443-5126-F0E1-A3D4-5D3255043CED}"/>
              </a:ext>
            </a:extLst>
          </p:cNvPr>
          <p:cNvSpPr txBox="1">
            <a:spLocks/>
          </p:cNvSpPr>
          <p:nvPr/>
        </p:nvSpPr>
        <p:spPr>
          <a:xfrm>
            <a:off x="4006743" y="3705181"/>
            <a:ext cx="7394560" cy="1047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1500" b="1" dirty="0">
                <a:solidFill>
                  <a:srgbClr val="FF0000"/>
                </a:solidFill>
                <a:latin typeface="Barlow" panose="00000500000000000000" pitchFamily="2" charset="0"/>
              </a:rPr>
              <a:t>Cada proyecto sólo puede presentarse a una subcategoría.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es-ES" sz="15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</a:rPr>
              <a:t>Los proyectos deben estar sistematizados en el formato “</a:t>
            </a:r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hlinkClick r:id="rId11"/>
              </a:rPr>
              <a:t>Ficha de registro</a:t>
            </a:r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</a:rPr>
              <a:t>” y debe tener completamente diligenciados todos los campos.</a:t>
            </a:r>
            <a:endParaRPr lang="es-CO" sz="15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dirty="0"/>
              <a:t> </a:t>
            </a:r>
            <a:endParaRPr lang="es-CO" sz="1800" dirty="0">
              <a:solidFill>
                <a:srgbClr val="E30613"/>
              </a:solidFill>
              <a:latin typeface="Barlow" panose="00000500000000000000" pitchFamily="2" charset="0"/>
            </a:endParaRPr>
          </a:p>
        </p:txBody>
      </p:sp>
      <p:pic>
        <p:nvPicPr>
          <p:cNvPr id="3" name="Picture 4" descr="C:\Users\PC\Desktop\2x\Recurso 9@2x.png">
            <a:extLst>
              <a:ext uri="{FF2B5EF4-FFF2-40B4-BE49-F238E27FC236}">
                <a16:creationId xmlns:a16="http://schemas.microsoft.com/office/drawing/2014/main" id="{B5D7F1C4-B6DB-3D90-BFF8-FF660F086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1161278" y="312978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studiante De Dibujos Animados - Imagen gratis en Pixabay">
            <a:extLst>
              <a:ext uri="{FF2B5EF4-FFF2-40B4-BE49-F238E27FC236}">
                <a16:creationId xmlns:a16="http://schemas.microsoft.com/office/drawing/2014/main" id="{5F6AF5E7-750C-967D-F7E8-639D977F6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8" y="1805742"/>
            <a:ext cx="2787343" cy="324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DA43E7A9-C67B-4124-8263-3A77E418D819}"/>
              </a:ext>
            </a:extLst>
          </p:cNvPr>
          <p:cNvSpPr/>
          <p:nvPr/>
        </p:nvSpPr>
        <p:spPr>
          <a:xfrm>
            <a:off x="3494697" y="4781561"/>
            <a:ext cx="7984164" cy="1133947"/>
          </a:xfrm>
          <a:prstGeom prst="roundRect">
            <a:avLst>
              <a:gd name="adj" fmla="val 574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8AE0D4CA-5EF4-4318-B97E-EF6D9223A7C7}"/>
              </a:ext>
            </a:extLst>
          </p:cNvPr>
          <p:cNvSpPr/>
          <p:nvPr/>
        </p:nvSpPr>
        <p:spPr>
          <a:xfrm>
            <a:off x="3170774" y="5045230"/>
            <a:ext cx="697117" cy="697117"/>
          </a:xfrm>
          <a:prstGeom prst="ellipse">
            <a:avLst/>
          </a:prstGeom>
          <a:solidFill>
            <a:srgbClr val="5C5C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B12AF3DE-2EED-404E-971F-112794A78BCE}"/>
              </a:ext>
            </a:extLst>
          </p:cNvPr>
          <p:cNvCxnSpPr>
            <a:cxnSpLocks/>
          </p:cNvCxnSpPr>
          <p:nvPr/>
        </p:nvCxnSpPr>
        <p:spPr>
          <a:xfrm>
            <a:off x="3494696" y="4850461"/>
            <a:ext cx="7984165" cy="0"/>
          </a:xfrm>
          <a:prstGeom prst="line">
            <a:avLst/>
          </a:prstGeom>
          <a:ln w="38100">
            <a:solidFill>
              <a:srgbClr val="E3061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Marcador de contenido 1">
            <a:extLst>
              <a:ext uri="{FF2B5EF4-FFF2-40B4-BE49-F238E27FC236}">
                <a16:creationId xmlns:a16="http://schemas.microsoft.com/office/drawing/2014/main" id="{D28DCAA7-4D8F-4FA8-8D19-A079256D29C4}"/>
              </a:ext>
            </a:extLst>
          </p:cNvPr>
          <p:cNvSpPr txBox="1">
            <a:spLocks/>
          </p:cNvSpPr>
          <p:nvPr/>
        </p:nvSpPr>
        <p:spPr>
          <a:xfrm>
            <a:off x="3944872" y="4975946"/>
            <a:ext cx="7394560" cy="1047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3300" b="1" dirty="0">
                <a:solidFill>
                  <a:srgbClr val="FF0000"/>
                </a:solidFill>
                <a:latin typeface="Barlow" panose="00000500000000000000" pitchFamily="2" charset="0"/>
              </a:rPr>
              <a:t>En la categoría Mejor Investigación Educativa, pueden presentarse varios docentes investigadores de la misma institución.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es-ES" sz="15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</a:endParaRPr>
          </a:p>
          <a:p>
            <a:pPr marL="0" indent="0">
              <a:buNone/>
            </a:pPr>
            <a:r>
              <a:rPr lang="es-MX" sz="33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</a:rPr>
              <a:t>El Consejo Académico deberá revisar y avalar los trabajos. Como constancia, se adjuntará una certificación suscrita por el rector(a). </a:t>
            </a:r>
            <a:r>
              <a:rPr lang="es-MX" sz="33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hlinkClick r:id="rId13"/>
              </a:rPr>
              <a:t>Utilice este formato para sistematizar su investigación</a:t>
            </a:r>
            <a:r>
              <a:rPr lang="es-MX" sz="330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dirty="0"/>
              <a:t> </a:t>
            </a:r>
            <a:endParaRPr lang="es-CO" sz="1800" dirty="0">
              <a:solidFill>
                <a:srgbClr val="E30613"/>
              </a:solidFill>
              <a:latin typeface="Barlow" panose="00000500000000000000" pitchFamily="2" charset="0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2D77256A-5B9E-4F9F-9C8F-2361C0652BC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69502" y="5123373"/>
            <a:ext cx="502469" cy="50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30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B8B9817-D999-DCDB-9685-DFEB457E9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96170" y="6165156"/>
            <a:ext cx="1484704" cy="69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PC\Desktop\2x\Recurso 9@2x.png">
            <a:extLst>
              <a:ext uri="{FF2B5EF4-FFF2-40B4-BE49-F238E27FC236}">
                <a16:creationId xmlns:a16="http://schemas.microsoft.com/office/drawing/2014/main" id="{FCD89C4E-A1A2-D791-FC81-B26702D2F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1363" y="6403046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Tabla 30">
            <a:extLst>
              <a:ext uri="{FF2B5EF4-FFF2-40B4-BE49-F238E27FC236}">
                <a16:creationId xmlns:a16="http://schemas.microsoft.com/office/drawing/2014/main" id="{9D33D891-8D3D-28E5-B05C-C82C413B0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536507"/>
              </p:ext>
            </p:extLst>
          </p:nvPr>
        </p:nvGraphicFramePr>
        <p:xfrm>
          <a:off x="1220014" y="102136"/>
          <a:ext cx="8995006" cy="599021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514730">
                  <a:extLst>
                    <a:ext uri="{9D8B030D-6E8A-4147-A177-3AD203B41FA5}">
                      <a16:colId xmlns:a16="http://schemas.microsoft.com/office/drawing/2014/main" val="2775766869"/>
                    </a:ext>
                  </a:extLst>
                </a:gridCol>
                <a:gridCol w="5480276">
                  <a:extLst>
                    <a:ext uri="{9D8B030D-6E8A-4147-A177-3AD203B41FA5}">
                      <a16:colId xmlns:a16="http://schemas.microsoft.com/office/drawing/2014/main" val="2466321183"/>
                    </a:ext>
                  </a:extLst>
                </a:gridCol>
              </a:tblGrid>
              <a:tr h="183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CATEGORÍA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CONTACTO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326702"/>
                  </a:ext>
                </a:extLst>
              </a:tr>
              <a:tr h="263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Matemáticas. </a:t>
                      </a:r>
                      <a:endParaRPr lang="es-CO" sz="1400" kern="100" dirty="0">
                        <a:solidFill>
                          <a:schemeClr val="tx1"/>
                        </a:solidFill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Mónica </a:t>
                      </a:r>
                      <a:r>
                        <a:rPr lang="en-US" sz="1400" kern="100" dirty="0" err="1">
                          <a:effectLst/>
                          <a:latin typeface="Barlow" panose="00000500000000000000"/>
                        </a:rPr>
                        <a:t>Rendón</a:t>
                      </a:r>
                      <a:endParaRPr lang="en-US" sz="1400" kern="100" dirty="0">
                        <a:effectLst/>
                        <a:latin typeface="Barlow" panose="0000050000000000000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  <a:hlinkClick r:id="rId7"/>
                        </a:rPr>
                        <a:t>Monica.rendon@alcaldiasoacha.gov.co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 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9448106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s-CO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Lectura, escritura, oralidad y bibliotecas escolares. </a:t>
                      </a:r>
                      <a:endParaRPr lang="es-CO" sz="1400" kern="100" dirty="0">
                        <a:solidFill>
                          <a:schemeClr val="tx1"/>
                        </a:solidFill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Barlow" panose="00000500000000000000"/>
                        </a:rPr>
                        <a:t>Ángela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 Pachón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angela.pachonr@alcaldiasoacha.gov.co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5152105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Educación intercultural. </a:t>
                      </a:r>
                      <a:endParaRPr lang="es-CO" sz="1400" kern="100" dirty="0">
                        <a:solidFill>
                          <a:schemeClr val="tx1"/>
                        </a:solidFill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</a:rPr>
                        <a:t>Yuli Torres – Jennifer Parra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/>
                          <a:ea typeface="+mn-ea"/>
                          <a:cs typeface="+mn-cs"/>
                          <a:hlinkClick r:id="rId9"/>
                        </a:rPr>
                        <a:t>yuliptorresgalindo@gmail.com</a:t>
                      </a:r>
                      <a:endParaRPr lang="es-CO" sz="1400" kern="100" dirty="0">
                        <a:solidFill>
                          <a:schemeClr val="dk1"/>
                        </a:solidFill>
                        <a:effectLst/>
                        <a:latin typeface="Barlow" panose="0000050000000000000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7204982"/>
                  </a:ext>
                </a:extLst>
              </a:tr>
              <a:tr h="700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s-CO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Educación ambiental y cambio climático. </a:t>
                      </a:r>
                      <a:endParaRPr lang="es-CO" sz="1400" kern="100" dirty="0">
                        <a:solidFill>
                          <a:schemeClr val="tx1"/>
                        </a:solidFill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Enlly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Sáenz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1400" kern="100" dirty="0" err="1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Ángela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Pachón</a:t>
                      </a:r>
                      <a:endParaRPr lang="en-US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angela.pachonr@alcaldiasoacha.gov.co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/>
                          <a:ea typeface="+mn-ea"/>
                          <a:cs typeface="+mn-cs"/>
                          <a:hlinkClick r:id="rId10"/>
                        </a:rPr>
                        <a:t>enllysaenzrangel@outlook.com</a:t>
                      </a:r>
                      <a:endParaRPr lang="es-CO" sz="1400" kern="100" dirty="0">
                        <a:solidFill>
                          <a:schemeClr val="dk1"/>
                        </a:solidFill>
                        <a:effectLst/>
                        <a:latin typeface="Barlow" panose="0000050000000000000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6600298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Bilingüismo </a:t>
                      </a:r>
                      <a:endParaRPr lang="es-CO" sz="1400" kern="100" dirty="0">
                        <a:solidFill>
                          <a:schemeClr val="tx1"/>
                        </a:solidFill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22 de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octubre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 –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Foro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 de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experiencias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significativas</a:t>
                      </a:r>
                      <a:endParaRPr lang="en-US" sz="1400" b="1" kern="100" dirty="0">
                        <a:effectLst/>
                        <a:latin typeface="Barlow" panose="0000050000000000000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ES" sz="1400" b="0" kern="100" dirty="0">
                          <a:effectLst/>
                          <a:latin typeface="Barlow" panose="00000500000000000000"/>
                        </a:rPr>
                        <a:t>Yolanda Infante</a:t>
                      </a:r>
                      <a:endParaRPr lang="en-US" sz="1400" b="0" kern="100" dirty="0">
                        <a:effectLst/>
                        <a:latin typeface="Barlow" panose="000005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1"/>
                        </a:rPr>
                        <a:t>yolanda.infante@alcaldiasoacha.gov.co</a:t>
                      </a:r>
                      <a:endParaRPr lang="en-US" sz="1400" b="0" kern="100" dirty="0">
                        <a:effectLst/>
                        <a:latin typeface="Barlow" panose="000005000000000000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4085829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STEM e innovación. </a:t>
                      </a:r>
                      <a:endParaRPr lang="es-CO" sz="1400" kern="100" dirty="0">
                        <a:solidFill>
                          <a:schemeClr val="tx1"/>
                        </a:solidFill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25 de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septiembre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 –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Coloquio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 STEM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Jorge Restrepo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/>
                          <a:ea typeface="+mn-ea"/>
                          <a:cs typeface="+mn-cs"/>
                          <a:hlinkClick r:id="rId12"/>
                        </a:rPr>
                        <a:t>jorge.restrepo@alcaldiasoacha.gov.co</a:t>
                      </a:r>
                      <a:endParaRPr lang="es-CO" sz="1400" kern="1200" dirty="0">
                        <a:solidFill>
                          <a:schemeClr val="dk1"/>
                        </a:solidFill>
                        <a:effectLst/>
                        <a:latin typeface="Barlow" panose="0000050000000000000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9944961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Primera infancia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 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ES" sz="1400" b="0" kern="100" dirty="0">
                          <a:effectLst/>
                          <a:latin typeface="Barlow" panose="00000500000000000000"/>
                        </a:rPr>
                        <a:t>Ángela Peña</a:t>
                      </a:r>
                      <a:endParaRPr lang="en-US" sz="1400" b="0" kern="100" dirty="0">
                        <a:effectLst/>
                        <a:latin typeface="Barlow" panose="000005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angela.pena@alcaldiasoacha.gov.co</a:t>
                      </a:r>
                      <a:endParaRPr lang="en-US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0989930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Educación inclusiva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 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Gina </a:t>
                      </a:r>
                      <a:r>
                        <a:rPr lang="en-US" sz="1400" b="0" kern="100" dirty="0" err="1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</a:t>
                      </a:r>
                      <a:r>
                        <a:rPr lang="en-US" sz="1400" b="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Sonia Hernández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/>
                          <a:ea typeface="+mn-ea"/>
                          <a:cs typeface="+mn-cs"/>
                          <a:hlinkClick r:id="rId13"/>
                        </a:rPr>
                        <a:t>gina.roa@alcaldiasoacha.gov.co</a:t>
                      </a:r>
                      <a:endParaRPr lang="es-CO" sz="1400" b="0" kern="100" dirty="0">
                        <a:solidFill>
                          <a:schemeClr val="dk1"/>
                        </a:solidFill>
                        <a:effectLst/>
                        <a:latin typeface="Barlow" panose="0000050000000000000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3858073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Subcategoría: 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</a:rPr>
                        <a:t>Tiempo libre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</a:rPr>
                        <a:t> </a:t>
                      </a:r>
                      <a:endParaRPr lang="es-CO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</a:rPr>
                        <a:t> </a:t>
                      </a:r>
                      <a:r>
                        <a:rPr lang="en-US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Manuel Zúñiga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/>
                          <a:ea typeface="+mn-ea"/>
                          <a:cs typeface="+mn-cs"/>
                          <a:hlinkClick r:id="rId14"/>
                        </a:rPr>
                        <a:t>manuel.zuñiga@alcaldiasoacha.gov.co</a:t>
                      </a:r>
                      <a:endParaRPr lang="es-CO" sz="1400" kern="1200" dirty="0">
                        <a:solidFill>
                          <a:schemeClr val="dk1"/>
                        </a:solidFill>
                        <a:effectLst/>
                        <a:latin typeface="Barlow" panose="0000050000000000000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2595161"/>
                  </a:ext>
                </a:extLst>
              </a:tr>
              <a:tr h="523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solidFill>
                            <a:schemeClr val="bg1"/>
                          </a:solidFill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Categoría: </a:t>
                      </a:r>
                      <a:r>
                        <a:rPr lang="es-CO" sz="1400" kern="100" dirty="0">
                          <a:solidFill>
                            <a:schemeClr val="tx1"/>
                          </a:solidFill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Mejor Investigación Educativa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01 de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octubre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–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Coloquio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 de </a:t>
                      </a:r>
                      <a:r>
                        <a:rPr lang="en-US" sz="1400" b="1" kern="100" dirty="0" err="1">
                          <a:effectLst/>
                          <a:latin typeface="Barlow" panose="00000500000000000000"/>
                        </a:rPr>
                        <a:t>investigaciones</a:t>
                      </a:r>
                      <a:r>
                        <a:rPr lang="en-US" sz="1400" b="1" kern="100" dirty="0">
                          <a:effectLst/>
                          <a:latin typeface="Barlow" panose="00000500000000000000"/>
                        </a:rPr>
                        <a:t> CIPS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ES" sz="1400" b="0" kern="100" dirty="0">
                          <a:effectLst/>
                          <a:latin typeface="Barlow" panose="00000500000000000000"/>
                        </a:rPr>
                        <a:t>Ángela Peña</a:t>
                      </a:r>
                      <a:endParaRPr lang="en-US" sz="1400" b="0" kern="100" dirty="0">
                        <a:effectLst/>
                        <a:latin typeface="Barlow" panose="000005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00" dirty="0">
                          <a:effectLst/>
                          <a:latin typeface="Barlow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angela.pena@alcaldiasoacha.gov.co</a:t>
                      </a:r>
                      <a:endParaRPr lang="en-US" sz="1400" kern="100" dirty="0">
                        <a:effectLst/>
                        <a:latin typeface="Barlow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120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639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0B863A-FB21-1F85-8C62-A3FAC41CA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0B1827-44CD-01F8-2BE4-78C134E40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PC\Desktop\2x\Recurso 9@2x.png">
            <a:extLst>
              <a:ext uri="{FF2B5EF4-FFF2-40B4-BE49-F238E27FC236}">
                <a16:creationId xmlns:a16="http://schemas.microsoft.com/office/drawing/2014/main" id="{6E0277A8-18E1-1359-83D4-96C21A65C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D1C1217-FD6A-97D6-51CC-38F8B8F2A0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777" y="1209406"/>
            <a:ext cx="3680018" cy="32678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3CA1C21-772C-A3D0-A4A5-FC46EACA78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76" y="365698"/>
            <a:ext cx="3639983" cy="3644379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A94C612-3CE1-C40A-1E67-27658E4EB00F}"/>
              </a:ext>
            </a:extLst>
          </p:cNvPr>
          <p:cNvSpPr/>
          <p:nvPr/>
        </p:nvSpPr>
        <p:spPr>
          <a:xfrm>
            <a:off x="4319665" y="896007"/>
            <a:ext cx="374754" cy="3822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2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4B5983A-B303-176B-72CC-072661133290}"/>
              </a:ext>
            </a:extLst>
          </p:cNvPr>
          <p:cNvSpPr/>
          <p:nvPr/>
        </p:nvSpPr>
        <p:spPr>
          <a:xfrm>
            <a:off x="7999751" y="69955"/>
            <a:ext cx="374754" cy="3822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3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EABBD1D-669F-2457-2636-B451DD7D6B64}"/>
              </a:ext>
            </a:extLst>
          </p:cNvPr>
          <p:cNvSpPr txBox="1"/>
          <p:nvPr/>
        </p:nvSpPr>
        <p:spPr>
          <a:xfrm>
            <a:off x="303451" y="817236"/>
            <a:ext cx="33998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>
                    <a:lumMod val="50000"/>
                  </a:schemeClr>
                </a:solidFill>
              </a:rPr>
              <a:t>Ficha de registro </a:t>
            </a:r>
          </a:p>
          <a:p>
            <a:pPr algn="ctr"/>
            <a:r>
              <a:rPr lang="es-ES_tradnl" sz="2800" b="1" dirty="0">
                <a:solidFill>
                  <a:schemeClr val="bg1">
                    <a:lumMod val="50000"/>
                  </a:schemeClr>
                </a:solidFill>
              </a:rPr>
              <a:t>“Mejores Proyectos Pedagógicos”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CC066C-6823-47B7-83F8-C2EA77DCF8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523" y="3293507"/>
            <a:ext cx="3467616" cy="2552552"/>
          </a:xfrm>
          <a:prstGeom prst="rect">
            <a:avLst/>
          </a:pr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916CDB61-03C5-357D-8953-498FED977BAE}"/>
              </a:ext>
            </a:extLst>
          </p:cNvPr>
          <p:cNvSpPr/>
          <p:nvPr/>
        </p:nvSpPr>
        <p:spPr>
          <a:xfrm>
            <a:off x="303451" y="3102383"/>
            <a:ext cx="374754" cy="3822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1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A397CC7-CD84-4326-A51D-8F8A0E1F759E}"/>
              </a:ext>
            </a:extLst>
          </p:cNvPr>
          <p:cNvGrpSpPr/>
          <p:nvPr/>
        </p:nvGrpSpPr>
        <p:grpSpPr>
          <a:xfrm>
            <a:off x="8187128" y="4105848"/>
            <a:ext cx="2073865" cy="2073865"/>
            <a:chOff x="8374505" y="4057962"/>
            <a:chExt cx="2073865" cy="2073865"/>
          </a:xfrm>
        </p:grpSpPr>
        <p:pic>
          <p:nvPicPr>
            <p:cNvPr id="1026" name="Picture 2" descr="Notas adhesivas - Iconos gratis de archivos y carpetas">
              <a:extLst>
                <a:ext uri="{FF2B5EF4-FFF2-40B4-BE49-F238E27FC236}">
                  <a16:creationId xmlns:a16="http://schemas.microsoft.com/office/drawing/2014/main" id="{13E39F8C-42C7-4BF2-9A64-0EC1E09D93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4505" y="4057962"/>
              <a:ext cx="2073865" cy="2073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67F9533-00C3-46B2-BE70-F8D512DFA532}"/>
                </a:ext>
              </a:extLst>
            </p:cNvPr>
            <p:cNvSpPr txBox="1"/>
            <p:nvPr/>
          </p:nvSpPr>
          <p:spPr>
            <a:xfrm>
              <a:off x="8899799" y="4837891"/>
              <a:ext cx="13441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b="1" dirty="0"/>
                <a:t>25 de agosto</a:t>
              </a:r>
              <a:r>
                <a:rPr lang="es-CO" dirty="0"/>
                <a:t>:</a:t>
              </a:r>
            </a:p>
            <a:p>
              <a:r>
                <a:rPr lang="es-CO" dirty="0"/>
                <a:t>Webinar</a:t>
              </a:r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DF67FE62-0913-4ACE-92F4-74E94AB1CEEC}"/>
              </a:ext>
            </a:extLst>
          </p:cNvPr>
          <p:cNvSpPr/>
          <p:nvPr/>
        </p:nvSpPr>
        <p:spPr>
          <a:xfrm>
            <a:off x="4079211" y="4837891"/>
            <a:ext cx="34676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100" dirty="0"/>
              <a:t>Descargar en: </a:t>
            </a:r>
            <a:r>
              <a:rPr lang="es-CO" sz="1100" dirty="0">
                <a:hlinkClick r:id="rId11"/>
              </a:rPr>
              <a:t>https://www.soachaeducativa.edu.co/wp-content/uploads/2026/08/FICHA-DE-REGISTRO-MEJORES-PROYECTOS-PEDAGOGICOS-2026.docx</a:t>
            </a:r>
            <a:endParaRPr lang="es-CO" sz="1100" dirty="0"/>
          </a:p>
          <a:p>
            <a:endParaRPr lang="es-CO" sz="1100" dirty="0"/>
          </a:p>
        </p:txBody>
      </p:sp>
    </p:spTree>
    <p:extLst>
      <p:ext uri="{BB962C8B-B14F-4D97-AF65-F5344CB8AC3E}">
        <p14:creationId xmlns:p14="http://schemas.microsoft.com/office/powerpoint/2010/main" val="2173924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0B863A-FB21-1F85-8C62-A3FAC41CA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0B1827-44CD-01F8-2BE4-78C134E40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PC\Desktop\2x\Recurso 9@2x.png">
            <a:extLst>
              <a:ext uri="{FF2B5EF4-FFF2-40B4-BE49-F238E27FC236}">
                <a16:creationId xmlns:a16="http://schemas.microsoft.com/office/drawing/2014/main" id="{6E0277A8-18E1-1359-83D4-96C21A65C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CEABBD1D-669F-2457-2636-B451DD7D6B64}"/>
              </a:ext>
            </a:extLst>
          </p:cNvPr>
          <p:cNvSpPr txBox="1"/>
          <p:nvPr/>
        </p:nvSpPr>
        <p:spPr>
          <a:xfrm>
            <a:off x="126418" y="1114532"/>
            <a:ext cx="38085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>
                    <a:lumMod val="50000"/>
                  </a:schemeClr>
                </a:solidFill>
              </a:rPr>
              <a:t>Formato de registro </a:t>
            </a:r>
          </a:p>
          <a:p>
            <a:pPr algn="ctr"/>
            <a:r>
              <a:rPr lang="es-ES_tradnl" sz="2800" b="1" dirty="0">
                <a:solidFill>
                  <a:schemeClr val="bg1">
                    <a:lumMod val="50000"/>
                  </a:schemeClr>
                </a:solidFill>
              </a:rPr>
              <a:t>“Mejor Investigación Educativa”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7640E8F-0798-473C-B147-ADE4F30C5012}"/>
              </a:ext>
            </a:extLst>
          </p:cNvPr>
          <p:cNvSpPr/>
          <p:nvPr/>
        </p:nvSpPr>
        <p:spPr>
          <a:xfrm>
            <a:off x="4185230" y="5274222"/>
            <a:ext cx="75492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>
                <a:latin typeface="Arial Narrow" panose="020B0606020202030204" pitchFamily="34" charset="0"/>
              </a:rPr>
              <a:t>Descárguela en: </a:t>
            </a:r>
            <a:r>
              <a:rPr lang="es-CO" sz="1200" dirty="0">
                <a:latin typeface="Arial Narrow" panose="020B0606020202030204" pitchFamily="34" charset="0"/>
                <a:hlinkClick r:id="rId7"/>
              </a:rPr>
              <a:t>https://www.soachaeducativa.edu.co/wp-content/uploads/2026/08/FORMATO-DE-REGISTRO-MEJOR-INVESTIGACION-EDUCATIVA-2026.docx</a:t>
            </a:r>
            <a:endParaRPr lang="es-CO" sz="1200" dirty="0">
              <a:latin typeface="Arial Narrow" panose="020B0606020202030204" pitchFamily="34" charset="0"/>
            </a:endParaRPr>
          </a:p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DD5EFC3-7A5E-4666-A6A9-F2E9CED80B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238" y="3281666"/>
            <a:ext cx="3326706" cy="27312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38BC41D-59DD-4CF8-8EBD-743A125AEE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7367" y="1492349"/>
            <a:ext cx="3915198" cy="27312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8B9EEE2-4CD7-4735-AF65-90A016DB9F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9533" y="325469"/>
            <a:ext cx="3808527" cy="483289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8F805C0-2E91-46A6-9B2E-B04E41579A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51" y="113694"/>
            <a:ext cx="3006769" cy="602430"/>
          </a:xfrm>
          <a:prstGeom prst="rect">
            <a:avLst/>
          </a:pr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916CDB61-03C5-357D-8953-498FED977BAE}"/>
              </a:ext>
            </a:extLst>
          </p:cNvPr>
          <p:cNvSpPr/>
          <p:nvPr/>
        </p:nvSpPr>
        <p:spPr>
          <a:xfrm>
            <a:off x="357952" y="3046751"/>
            <a:ext cx="374754" cy="3822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1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A94C612-3CE1-C40A-1E67-27658E4EB00F}"/>
              </a:ext>
            </a:extLst>
          </p:cNvPr>
          <p:cNvSpPr/>
          <p:nvPr/>
        </p:nvSpPr>
        <p:spPr>
          <a:xfrm>
            <a:off x="3934944" y="1217811"/>
            <a:ext cx="374754" cy="3822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2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4B5983A-B303-176B-72CC-072661133290}"/>
              </a:ext>
            </a:extLst>
          </p:cNvPr>
          <p:cNvSpPr/>
          <p:nvPr/>
        </p:nvSpPr>
        <p:spPr>
          <a:xfrm>
            <a:off x="8062565" y="113694"/>
            <a:ext cx="374754" cy="3822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3956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F817BF-2A59-52F0-5C1D-2ADA753E5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9CC7E6F-B98E-C0CC-46D5-ACD297711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PC\Desktop\2x\Recurso 9@2x.png">
            <a:extLst>
              <a:ext uri="{FF2B5EF4-FFF2-40B4-BE49-F238E27FC236}">
                <a16:creationId xmlns:a16="http://schemas.microsoft.com/office/drawing/2014/main" id="{36B2777D-9639-36A6-D4F6-170EC92D9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88031F9-28A6-763D-09E0-A1F45D383A52}"/>
              </a:ext>
            </a:extLst>
          </p:cNvPr>
          <p:cNvSpPr txBox="1"/>
          <p:nvPr/>
        </p:nvSpPr>
        <p:spPr>
          <a:xfrm>
            <a:off x="521208" y="4948638"/>
            <a:ext cx="426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chemeClr val="bg1">
                    <a:lumMod val="50000"/>
                  </a:schemeClr>
                </a:solidFill>
              </a:rPr>
              <a:t>Descargue los documentos en: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6CCEE4C-A659-415D-8E1D-7E32E326CC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1303" y="1783602"/>
            <a:ext cx="6122815" cy="327041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71617FE-DB3C-4281-A5F5-E7FC8AAEC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208" y="541611"/>
            <a:ext cx="5193792" cy="3288707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AF7290FF-FDBB-4A12-B3CA-7B0DD7F5B7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15632" y="-198045"/>
            <a:ext cx="1879237" cy="237377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74DF99C-FE01-4716-BC93-59D625DFC9C3}"/>
              </a:ext>
            </a:extLst>
          </p:cNvPr>
          <p:cNvSpPr/>
          <p:nvPr/>
        </p:nvSpPr>
        <p:spPr>
          <a:xfrm>
            <a:off x="6096000" y="997830"/>
            <a:ext cx="41215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000" b="1" dirty="0">
                <a:solidFill>
                  <a:schemeClr val="bg1">
                    <a:lumMod val="50000"/>
                  </a:schemeClr>
                </a:solidFill>
              </a:rPr>
              <a:t>¿Dónde encuentro esta información?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29574FC-6C8F-46CB-ABE2-8D53825FED34}"/>
              </a:ext>
            </a:extLst>
          </p:cNvPr>
          <p:cNvSpPr txBox="1"/>
          <p:nvPr/>
        </p:nvSpPr>
        <p:spPr>
          <a:xfrm>
            <a:off x="521208" y="5518336"/>
            <a:ext cx="9732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400" dirty="0">
                <a:solidFill>
                  <a:schemeClr val="accent1"/>
                </a:solidFill>
                <a:latin typeface="Barlow"/>
              </a:rPr>
              <a:t>https://www.soachaeducativa.edu.co/gestion-educativa/comunidad-educativa/bienestar-docente/plan-de-estimulos/</a:t>
            </a:r>
          </a:p>
        </p:txBody>
      </p:sp>
    </p:spTree>
    <p:extLst>
      <p:ext uri="{BB962C8B-B14F-4D97-AF65-F5344CB8AC3E}">
        <p14:creationId xmlns:p14="http://schemas.microsoft.com/office/powerpoint/2010/main" val="1908629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B057E25-7F42-4320-ADF4-0C6B918E02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43" y="5530497"/>
            <a:ext cx="3171714" cy="1409318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A57CD95E-132E-4051-AD81-133EB4CFFE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7249" t="39910" r="5005" b="40889"/>
          <a:stretch/>
        </p:blipFill>
        <p:spPr>
          <a:xfrm>
            <a:off x="-3366247" y="6128589"/>
            <a:ext cx="7743039" cy="41797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217448A-59D2-0F2E-BE87-3E436FA8E1E5}"/>
              </a:ext>
            </a:extLst>
          </p:cNvPr>
          <p:cNvSpPr txBox="1"/>
          <p:nvPr/>
        </p:nvSpPr>
        <p:spPr>
          <a:xfrm>
            <a:off x="976396" y="1336715"/>
            <a:ext cx="9849173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PLAN DE ESTÍMULOS, INCENTIVOS Y RECONOCIMIENTOS PARA LOS DOCENTES, DOCENTES ORIENTADORES Y DIRECTIVOS DOCENTES DE LAS INSTITUCIONES EDUCATIVAS OFICIALES Y LA COMUNIDAD EDUCATIVA DE SOACHA</a:t>
            </a:r>
            <a:endParaRPr lang="es-MX" sz="2800" b="1" dirty="0">
              <a:solidFill>
                <a:schemeClr val="bg1"/>
              </a:solidFill>
              <a:effectLst>
                <a:outerShdw blurRad="127000" sx="99000" sy="99000" algn="tl" rotWithShape="0">
                  <a:prstClr val="black">
                    <a:alpha val="20000"/>
                  </a:prstClr>
                </a:outerShdw>
              </a:effectLst>
              <a:latin typeface="Barlow" panose="00000500000000000000" pitchFamily="2" charset="0"/>
            </a:endParaRPr>
          </a:p>
        </p:txBody>
      </p:sp>
      <p:sp>
        <p:nvSpPr>
          <p:cNvPr id="11" name="4 Rectángulo">
            <a:extLst>
              <a:ext uri="{FF2B5EF4-FFF2-40B4-BE49-F238E27FC236}">
                <a16:creationId xmlns:a16="http://schemas.microsoft.com/office/drawing/2014/main" id="{5BFDBC7D-CA30-CF7E-9682-4B8FCB144BA1}"/>
              </a:ext>
            </a:extLst>
          </p:cNvPr>
          <p:cNvSpPr/>
          <p:nvPr/>
        </p:nvSpPr>
        <p:spPr>
          <a:xfrm>
            <a:off x="4499422" y="3971756"/>
            <a:ext cx="3318665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s-MX" sz="3200" b="1" dirty="0">
                <a:solidFill>
                  <a:schemeClr val="bg1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Agosto 13 de 2026</a:t>
            </a:r>
            <a:endParaRPr lang="es-CO" sz="3200" b="1" dirty="0">
              <a:solidFill>
                <a:schemeClr val="bg1"/>
              </a:solidFill>
              <a:latin typeface="Barlow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D606F530-2606-355A-6E34-69E7246571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7249" t="39910" r="5005" b="40889"/>
          <a:stretch/>
        </p:blipFill>
        <p:spPr>
          <a:xfrm>
            <a:off x="7893703" y="6128589"/>
            <a:ext cx="7743039" cy="417978"/>
          </a:xfrm>
          <a:prstGeom prst="rect">
            <a:avLst/>
          </a:prstGeom>
        </p:spPr>
      </p:pic>
      <p:pic>
        <p:nvPicPr>
          <p:cNvPr id="14" name="Picture 2" descr="D:\Recursos\manual de imagen institucional\2x\cenefa blanco@2x.png">
            <a:extLst>
              <a:ext uri="{FF2B5EF4-FFF2-40B4-BE49-F238E27FC236}">
                <a16:creationId xmlns:a16="http://schemas.microsoft.com/office/drawing/2014/main" id="{52E98EAD-4394-89AD-5374-8D555D035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015" y="127260"/>
            <a:ext cx="15221536" cy="39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361B833A-0D5A-4B97-E3CE-0C447E9541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57464" y="422275"/>
            <a:ext cx="4860812" cy="526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1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43F85E6-E8ED-439A-8A9E-072795249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8" y="190500"/>
            <a:ext cx="3025373" cy="312969"/>
          </a:xfrm>
          <a:prstGeom prst="rect">
            <a:avLst/>
          </a:prstGeom>
        </p:spPr>
      </p:pic>
      <p:pic>
        <p:nvPicPr>
          <p:cNvPr id="6" name="Imagen 5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BE77DA4-5160-E311-B782-7914DEE71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80" y="6354531"/>
            <a:ext cx="3025373" cy="31296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25D28BE-E5F2-92C7-393C-484786B31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2A5C065-CD9D-BE28-5926-0571F0FE7DE9}"/>
              </a:ext>
            </a:extLst>
          </p:cNvPr>
          <p:cNvSpPr txBox="1"/>
          <p:nvPr/>
        </p:nvSpPr>
        <p:spPr>
          <a:xfrm rot="16200000">
            <a:off x="-211762" y="2156742"/>
            <a:ext cx="3216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Barlow" panose="00000500000000000000" pitchFamily="2" charset="0"/>
              </a:rPr>
              <a:t>QR ASISTENCIA - EVALUACIÓN</a:t>
            </a:r>
            <a:endParaRPr lang="es-CO" sz="4000" b="1" dirty="0">
              <a:solidFill>
                <a:schemeClr val="bg1"/>
              </a:solidFill>
              <a:latin typeface="Barlow" panose="00000500000000000000" pitchFamily="2" charset="0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98290A9-FC54-4711-9F07-109FFA289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57464" y="422275"/>
            <a:ext cx="4860812" cy="526588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2602EA5-A456-4973-8510-29D75BBDCC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5831" y="346984"/>
            <a:ext cx="5385816" cy="53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94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D:\Recursos\manual de imagen institucional\2x\cenefa blanco@2x.png">
            <a:extLst>
              <a:ext uri="{FF2B5EF4-FFF2-40B4-BE49-F238E27FC236}">
                <a16:creationId xmlns:a16="http://schemas.microsoft.com/office/drawing/2014/main" id="{29C3912B-A2DB-B157-464A-0F172396C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015" y="127260"/>
            <a:ext cx="15221536" cy="39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D:\Recursos\manual de imagen institucional\2x\cenefa blanco@2x.png">
            <a:extLst>
              <a:ext uri="{FF2B5EF4-FFF2-40B4-BE49-F238E27FC236}">
                <a16:creationId xmlns:a16="http://schemas.microsoft.com/office/drawing/2014/main" id="{50463B27-601B-9DA6-EAD9-C843A7CD2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9615" y="6323480"/>
            <a:ext cx="15221536" cy="39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E8104B6-863D-85D0-8E1F-35B4D5461AAC}"/>
              </a:ext>
            </a:extLst>
          </p:cNvPr>
          <p:cNvGrpSpPr/>
          <p:nvPr/>
        </p:nvGrpSpPr>
        <p:grpSpPr>
          <a:xfrm>
            <a:off x="5084704" y="5703299"/>
            <a:ext cx="1874819" cy="298927"/>
            <a:chOff x="4672013" y="4652965"/>
            <a:chExt cx="3076575" cy="490538"/>
          </a:xfrm>
        </p:grpSpPr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278FF881-AAB0-C388-959A-7A55F1A43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72013" y="4652965"/>
              <a:ext cx="490538" cy="490538"/>
            </a:xfrm>
            <a:prstGeom prst="rect">
              <a:avLst/>
            </a:prstGeom>
          </p:spPr>
        </p:pic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A5871CAE-62F1-D2B9-C6EC-E1BBE806E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19713" y="4652965"/>
              <a:ext cx="490538" cy="490538"/>
            </a:xfrm>
            <a:prstGeom prst="rect">
              <a:avLst/>
            </a:prstGeom>
          </p:spPr>
        </p:pic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id="{FC9171E9-B20C-6B16-0EF8-1B4D279EF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67413" y="4652965"/>
              <a:ext cx="490538" cy="490538"/>
            </a:xfrm>
            <a:prstGeom prst="rect">
              <a:avLst/>
            </a:prstGeom>
          </p:spPr>
        </p:pic>
        <p:pic>
          <p:nvPicPr>
            <p:cNvPr id="20" name="Gráfico 19">
              <a:extLst>
                <a:ext uri="{FF2B5EF4-FFF2-40B4-BE49-F238E27FC236}">
                  <a16:creationId xmlns:a16="http://schemas.microsoft.com/office/drawing/2014/main" id="{16DD2C6B-7CB1-E40C-3DA1-02618E81E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615113" y="4657728"/>
              <a:ext cx="485775" cy="485775"/>
            </a:xfrm>
            <a:prstGeom prst="rect">
              <a:avLst/>
            </a:prstGeom>
          </p:spPr>
        </p:pic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0C2A5B6B-4783-CCA1-0336-D07BE2AE6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258050" y="4652965"/>
              <a:ext cx="490538" cy="490538"/>
            </a:xfrm>
            <a:prstGeom prst="rect">
              <a:avLst/>
            </a:prstGeom>
          </p:spPr>
        </p:pic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1847CDD-3B14-C4F9-FC1A-20047C01DE47}"/>
              </a:ext>
            </a:extLst>
          </p:cNvPr>
          <p:cNvSpPr txBox="1"/>
          <p:nvPr/>
        </p:nvSpPr>
        <p:spPr>
          <a:xfrm>
            <a:off x="2253343" y="5127919"/>
            <a:ext cx="76853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spc="300">
                <a:solidFill>
                  <a:schemeClr val="bg1"/>
                </a:solidFill>
                <a:latin typeface="Barlow" panose="00000500000000000000" pitchFamily="2" charset="0"/>
              </a:rPr>
              <a:t>www.alcaldiasoacha.gov.co</a:t>
            </a:r>
            <a:endParaRPr lang="es-CO" sz="1800" spc="300">
              <a:solidFill>
                <a:schemeClr val="bg1"/>
              </a:solidFill>
              <a:latin typeface="Barlow" panose="00000500000000000000" pitchFamily="2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0957AB1-A58F-3992-D7CE-4A17E95B2FFB}"/>
              </a:ext>
            </a:extLst>
          </p:cNvPr>
          <p:cNvSpPr txBox="1"/>
          <p:nvPr/>
        </p:nvSpPr>
        <p:spPr>
          <a:xfrm>
            <a:off x="3859305" y="440411"/>
            <a:ext cx="4598894" cy="14465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>
                <a:solidFill>
                  <a:schemeClr val="bg1"/>
                </a:solidFill>
                <a:effectLst>
                  <a:outerShdw blurRad="127000" sx="99000" sy="99000" algn="tl" rotWithShape="0">
                    <a:prstClr val="black">
                      <a:alpha val="20000"/>
                    </a:prstClr>
                  </a:outerShdw>
                </a:effectLst>
                <a:latin typeface="Barlow" panose="00000500000000000000" pitchFamily="2" charset="0"/>
              </a:rPr>
              <a:t>Gracias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A6FDCEDF-03FF-2C99-4ABE-3AE001DEE1F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7571387">
            <a:off x="-5085642" y="-3858568"/>
            <a:ext cx="5277902" cy="1093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3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00A2ABB9-1B23-4300-820D-EDA432BA89AA}"/>
              </a:ext>
            </a:extLst>
          </p:cNvPr>
          <p:cNvGrpSpPr/>
          <p:nvPr/>
        </p:nvGrpSpPr>
        <p:grpSpPr>
          <a:xfrm>
            <a:off x="5347633" y="3197005"/>
            <a:ext cx="1566729" cy="1199397"/>
            <a:chOff x="4529271" y="632389"/>
            <a:chExt cx="1566729" cy="1199397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872455C-35B4-4A36-855F-B561EE6446A7}"/>
                </a:ext>
              </a:extLst>
            </p:cNvPr>
            <p:cNvSpPr txBox="1"/>
            <p:nvPr/>
          </p:nvSpPr>
          <p:spPr>
            <a:xfrm>
              <a:off x="4529271" y="632389"/>
              <a:ext cx="15667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6000" b="1">
                  <a:solidFill>
                    <a:srgbClr val="E30613"/>
                  </a:solidFill>
                  <a:latin typeface="Barlow" panose="00000500000000000000" pitchFamily="2" charset="0"/>
                </a:rPr>
                <a:t>01</a:t>
              </a:r>
              <a:endParaRPr lang="es-CO" sz="6000" b="1">
                <a:solidFill>
                  <a:srgbClr val="E30613"/>
                </a:solidFill>
                <a:latin typeface="Barlow" panose="00000500000000000000" pitchFamily="2" charset="0"/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8431ABB5-832B-43A5-ACF3-E56FE059F4A6}"/>
                </a:ext>
              </a:extLst>
            </p:cNvPr>
            <p:cNvSpPr txBox="1"/>
            <p:nvPr/>
          </p:nvSpPr>
          <p:spPr>
            <a:xfrm>
              <a:off x="4529271" y="1464317"/>
              <a:ext cx="1566729" cy="367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solidFill>
                    <a:srgbClr val="5C5C5B"/>
                  </a:solidFill>
                  <a:latin typeface="Barlow" panose="00000500000000000000" pitchFamily="2" charset="0"/>
                </a:rPr>
                <a:t>Objetivo</a:t>
              </a:r>
              <a:endParaRPr lang="es-CO" dirty="0">
                <a:solidFill>
                  <a:srgbClr val="5C5C5B"/>
                </a:solidFill>
                <a:latin typeface="Barlow" panose="00000500000000000000" pitchFamily="2" charset="0"/>
              </a:endParaRPr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867F7A2E-DE9B-4B7A-AFE5-73934469146A}"/>
                </a:ext>
              </a:extLst>
            </p:cNvPr>
            <p:cNvCxnSpPr/>
            <p:nvPr/>
          </p:nvCxnSpPr>
          <p:spPr>
            <a:xfrm>
              <a:off x="4666004" y="748334"/>
              <a:ext cx="350377" cy="0"/>
            </a:xfrm>
            <a:prstGeom prst="line">
              <a:avLst/>
            </a:prstGeom>
            <a:ln w="57150">
              <a:solidFill>
                <a:srgbClr val="E306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78F2A293-0C3E-4252-AA50-943B4C135B72}"/>
              </a:ext>
            </a:extLst>
          </p:cNvPr>
          <p:cNvGrpSpPr/>
          <p:nvPr/>
        </p:nvGrpSpPr>
        <p:grpSpPr>
          <a:xfrm>
            <a:off x="7999678" y="3197005"/>
            <a:ext cx="1566729" cy="1199397"/>
            <a:chOff x="4529271" y="632389"/>
            <a:chExt cx="1566729" cy="1199397"/>
          </a:xfrm>
        </p:grpSpPr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83E59D9-8C93-49C9-9C1C-562335F6179B}"/>
                </a:ext>
              </a:extLst>
            </p:cNvPr>
            <p:cNvSpPr txBox="1"/>
            <p:nvPr/>
          </p:nvSpPr>
          <p:spPr>
            <a:xfrm>
              <a:off x="4529271" y="632389"/>
              <a:ext cx="15667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6000" b="1">
                  <a:solidFill>
                    <a:srgbClr val="E30613"/>
                  </a:solidFill>
                  <a:latin typeface="Barlow" panose="00000500000000000000" pitchFamily="2" charset="0"/>
                </a:rPr>
                <a:t>02</a:t>
              </a:r>
              <a:endParaRPr lang="es-CO" sz="6000" b="1">
                <a:solidFill>
                  <a:srgbClr val="E30613"/>
                </a:solidFill>
                <a:latin typeface="Barlow" panose="00000500000000000000" pitchFamily="2" charset="0"/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FC51346F-C86D-46D7-BE56-FE55A5926857}"/>
                </a:ext>
              </a:extLst>
            </p:cNvPr>
            <p:cNvSpPr txBox="1"/>
            <p:nvPr/>
          </p:nvSpPr>
          <p:spPr>
            <a:xfrm>
              <a:off x="4529271" y="1464317"/>
              <a:ext cx="1566729" cy="367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solidFill>
                    <a:srgbClr val="5C5C5B"/>
                  </a:solidFill>
                  <a:latin typeface="Barlow" panose="00000500000000000000" pitchFamily="2" charset="0"/>
                </a:rPr>
                <a:t>Etapas</a:t>
              </a:r>
              <a:endParaRPr lang="es-CO" dirty="0">
                <a:solidFill>
                  <a:srgbClr val="5C5C5B"/>
                </a:solidFill>
                <a:latin typeface="Barlow" panose="00000500000000000000" pitchFamily="2" charset="0"/>
              </a:endParaRPr>
            </a:p>
          </p:txBody>
        </p: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6615C39D-1681-40D6-A232-0A122EA2E6CB}"/>
                </a:ext>
              </a:extLst>
            </p:cNvPr>
            <p:cNvCxnSpPr/>
            <p:nvPr/>
          </p:nvCxnSpPr>
          <p:spPr>
            <a:xfrm>
              <a:off x="4666004" y="748334"/>
              <a:ext cx="350377" cy="0"/>
            </a:xfrm>
            <a:prstGeom prst="line">
              <a:avLst/>
            </a:prstGeom>
            <a:ln w="57150">
              <a:solidFill>
                <a:srgbClr val="E306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5A9F581-14E3-40CB-8D05-2470EA1CF2DD}"/>
              </a:ext>
            </a:extLst>
          </p:cNvPr>
          <p:cNvGrpSpPr/>
          <p:nvPr/>
        </p:nvGrpSpPr>
        <p:grpSpPr>
          <a:xfrm>
            <a:off x="5347633" y="4812366"/>
            <a:ext cx="1566729" cy="1478259"/>
            <a:chOff x="4529271" y="632389"/>
            <a:chExt cx="1566729" cy="1478259"/>
          </a:xfrm>
        </p:grpSpPr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55CDD6D-6211-4856-BF0E-D4DE3D35FED2}"/>
                </a:ext>
              </a:extLst>
            </p:cNvPr>
            <p:cNvSpPr txBox="1"/>
            <p:nvPr/>
          </p:nvSpPr>
          <p:spPr>
            <a:xfrm>
              <a:off x="4529271" y="632389"/>
              <a:ext cx="15667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6000" b="1">
                  <a:solidFill>
                    <a:srgbClr val="E30613"/>
                  </a:solidFill>
                  <a:latin typeface="Barlow" panose="00000500000000000000" pitchFamily="2" charset="0"/>
                </a:rPr>
                <a:t>03</a:t>
              </a:r>
              <a:endParaRPr lang="es-CO" sz="6000" b="1">
                <a:solidFill>
                  <a:srgbClr val="E30613"/>
                </a:solidFill>
                <a:latin typeface="Barlow" panose="00000500000000000000" pitchFamily="2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FE08D3F-C54D-4117-8112-EF08B2850051}"/>
                </a:ext>
              </a:extLst>
            </p:cNvPr>
            <p:cNvSpPr txBox="1"/>
            <p:nvPr/>
          </p:nvSpPr>
          <p:spPr>
            <a:xfrm>
              <a:off x="4529271" y="1464317"/>
              <a:ext cx="1566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dirty="0">
                  <a:solidFill>
                    <a:srgbClr val="5C5C5B"/>
                  </a:solidFill>
                  <a:latin typeface="Barlow" panose="00000500000000000000" pitchFamily="2" charset="0"/>
                </a:rPr>
                <a:t>Para tener en cuenta</a:t>
              </a: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E0F9DE7-5919-464F-8399-BA3292068364}"/>
                </a:ext>
              </a:extLst>
            </p:cNvPr>
            <p:cNvCxnSpPr/>
            <p:nvPr/>
          </p:nvCxnSpPr>
          <p:spPr>
            <a:xfrm>
              <a:off x="4666004" y="748334"/>
              <a:ext cx="350377" cy="0"/>
            </a:xfrm>
            <a:prstGeom prst="line">
              <a:avLst/>
            </a:prstGeom>
            <a:ln w="57150">
              <a:solidFill>
                <a:srgbClr val="E306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CD7D20A-B05E-4D4B-A2C8-FAB16D008B70}"/>
              </a:ext>
            </a:extLst>
          </p:cNvPr>
          <p:cNvGrpSpPr/>
          <p:nvPr/>
        </p:nvGrpSpPr>
        <p:grpSpPr>
          <a:xfrm>
            <a:off x="7999678" y="4852042"/>
            <a:ext cx="1566729" cy="1199397"/>
            <a:chOff x="4529271" y="632389"/>
            <a:chExt cx="1566729" cy="1199397"/>
          </a:xfrm>
        </p:grpSpPr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01659AC0-643E-411F-BA87-24458D7383DE}"/>
                </a:ext>
              </a:extLst>
            </p:cNvPr>
            <p:cNvSpPr txBox="1"/>
            <p:nvPr/>
          </p:nvSpPr>
          <p:spPr>
            <a:xfrm>
              <a:off x="4529271" y="632389"/>
              <a:ext cx="15667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6000" b="1">
                  <a:solidFill>
                    <a:srgbClr val="E30613"/>
                  </a:solidFill>
                  <a:latin typeface="Barlow" panose="00000500000000000000" pitchFamily="2" charset="0"/>
                </a:rPr>
                <a:t>04</a:t>
              </a:r>
              <a:endParaRPr lang="es-CO" sz="6000" b="1">
                <a:solidFill>
                  <a:srgbClr val="E30613"/>
                </a:solidFill>
                <a:latin typeface="Barlow" panose="00000500000000000000" pitchFamily="2" charset="0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EE66FF0B-BEAC-4A09-BE09-79FFD586669F}"/>
                </a:ext>
              </a:extLst>
            </p:cNvPr>
            <p:cNvSpPr txBox="1"/>
            <p:nvPr/>
          </p:nvSpPr>
          <p:spPr>
            <a:xfrm>
              <a:off x="4529271" y="1464317"/>
              <a:ext cx="1566729" cy="367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dirty="0">
                  <a:solidFill>
                    <a:srgbClr val="5C5C5B"/>
                  </a:solidFill>
                  <a:latin typeface="Barlow" panose="00000500000000000000" pitchFamily="2" charset="0"/>
                </a:rPr>
                <a:t>Categorías</a:t>
              </a:r>
            </a:p>
          </p:txBody>
        </p: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ECF274C1-C085-4459-A7A9-7B2EFA1A85FC}"/>
                </a:ext>
              </a:extLst>
            </p:cNvPr>
            <p:cNvCxnSpPr/>
            <p:nvPr/>
          </p:nvCxnSpPr>
          <p:spPr>
            <a:xfrm>
              <a:off x="4666004" y="748334"/>
              <a:ext cx="350377" cy="0"/>
            </a:xfrm>
            <a:prstGeom prst="line">
              <a:avLst/>
            </a:prstGeom>
            <a:ln w="57150">
              <a:solidFill>
                <a:srgbClr val="E306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9286065-7E89-4851-9F9C-BBB6FFF2EC7F}"/>
              </a:ext>
            </a:extLst>
          </p:cNvPr>
          <p:cNvSpPr txBox="1"/>
          <p:nvPr/>
        </p:nvSpPr>
        <p:spPr>
          <a:xfrm>
            <a:off x="4968770" y="1977134"/>
            <a:ext cx="4597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>
                <a:solidFill>
                  <a:srgbClr val="5C5C5B"/>
                </a:solidFill>
                <a:latin typeface="Barlow" panose="00000500000000000000" pitchFamily="2" charset="0"/>
              </a:rPr>
              <a:t>Contenido</a:t>
            </a:r>
            <a:endParaRPr lang="es-CO" sz="6600" b="1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pic>
        <p:nvPicPr>
          <p:cNvPr id="26" name="Imagen 25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A6A0D933-0857-D68B-3E9F-5F0F0E51C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80" y="6354531"/>
            <a:ext cx="3025373" cy="312969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71B76DD1-C9A8-B59C-E0B3-FBC36864C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D90DAD84-6028-4945-AE2E-5A1FD5938E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2128" y="737419"/>
            <a:ext cx="1531413" cy="123971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E35BCB7-8A00-43F6-9A32-C9906A2770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20312" y="-596566"/>
            <a:ext cx="2357438" cy="2977816"/>
          </a:xfrm>
          <a:prstGeom prst="rect">
            <a:avLst/>
          </a:prstGeom>
        </p:spPr>
      </p:pic>
      <p:pic>
        <p:nvPicPr>
          <p:cNvPr id="14" name="Imagen 13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49686C8-7526-5483-F0D8-DCD8D8EAB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8" y="190500"/>
            <a:ext cx="3025373" cy="31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8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contenido 1">
            <a:extLst>
              <a:ext uri="{FF2B5EF4-FFF2-40B4-BE49-F238E27FC236}">
                <a16:creationId xmlns:a16="http://schemas.microsoft.com/office/drawing/2014/main" id="{993D7D2F-7817-4231-86AD-8BA252248C72}"/>
              </a:ext>
            </a:extLst>
          </p:cNvPr>
          <p:cNvSpPr txBox="1">
            <a:spLocks/>
          </p:cNvSpPr>
          <p:nvPr/>
        </p:nvSpPr>
        <p:spPr>
          <a:xfrm rot="21447307">
            <a:off x="6830050" y="2438869"/>
            <a:ext cx="4626855" cy="212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b="1" dirty="0"/>
              <a:t>Mejor que mil días de estudio diligente, es un día con un gran maestro </a:t>
            </a:r>
            <a:r>
              <a:rPr lang="es-ES" b="1" dirty="0">
                <a:solidFill>
                  <a:srgbClr val="FF0000"/>
                </a:solidFill>
              </a:rPr>
              <a:t>(Proverbio japonés)</a:t>
            </a:r>
          </a:p>
          <a:p>
            <a:pPr marL="0" indent="0" algn="just">
              <a:buNone/>
            </a:pPr>
            <a:r>
              <a:rPr lang="es-ES" sz="3200" b="1" dirty="0">
                <a:solidFill>
                  <a:srgbClr val="E30613"/>
                </a:solidFill>
              </a:rPr>
              <a:t> </a:t>
            </a:r>
            <a:endParaRPr lang="es-MX" sz="3200" dirty="0">
              <a:solidFill>
                <a:schemeClr val="bg1"/>
              </a:solidFill>
            </a:endParaRPr>
          </a:p>
          <a:p>
            <a:pPr algn="just"/>
            <a:endParaRPr lang="es-CO" sz="3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587C0E0-EBDC-4DCF-8BE4-03B263A430F8}"/>
              </a:ext>
            </a:extLst>
          </p:cNvPr>
          <p:cNvSpPr txBox="1"/>
          <p:nvPr/>
        </p:nvSpPr>
        <p:spPr>
          <a:xfrm rot="21447307">
            <a:off x="6679771" y="1684270"/>
            <a:ext cx="8002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600" dirty="0">
                <a:solidFill>
                  <a:srgbClr val="E30613"/>
                </a:solidFill>
                <a:latin typeface="Arial Black" panose="020B0A04020102020204" pitchFamily="34" charset="0"/>
              </a:rPr>
              <a:t>“</a:t>
            </a:r>
            <a:endParaRPr lang="es-CO" sz="9600" dirty="0">
              <a:solidFill>
                <a:srgbClr val="E30613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817FDE8-4E12-E6D1-329B-479DB0C6A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PC\Desktop\2x\Recurso 9@2x.png">
            <a:extLst>
              <a:ext uri="{FF2B5EF4-FFF2-40B4-BE49-F238E27FC236}">
                <a16:creationId xmlns:a16="http://schemas.microsoft.com/office/drawing/2014/main" id="{CBF9356E-FF17-DB9E-0D31-E108C5040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PC\Desktop\2x\Recurso 9@2x.png">
            <a:extLst>
              <a:ext uri="{FF2B5EF4-FFF2-40B4-BE49-F238E27FC236}">
                <a16:creationId xmlns:a16="http://schemas.microsoft.com/office/drawing/2014/main" id="{E7CB58CF-F124-D0B9-629D-33DE90A43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1060803" y="237597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D6F2E49-6279-4967-BEB1-DE738CD0B5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83302">
            <a:off x="1024033" y="1625343"/>
            <a:ext cx="4996968" cy="374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82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43F85E6-E8ED-439A-8A9E-072795249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8" y="190500"/>
            <a:ext cx="3025373" cy="312969"/>
          </a:xfrm>
          <a:prstGeom prst="rect">
            <a:avLst/>
          </a:prstGeom>
        </p:spPr>
      </p:pic>
      <p:pic>
        <p:nvPicPr>
          <p:cNvPr id="6" name="Imagen 5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BE77DA4-5160-E311-B782-7914DEE71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80" y="6354531"/>
            <a:ext cx="3025373" cy="31296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25D28BE-E5F2-92C7-393C-484786B31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2A5C065-CD9D-BE28-5926-0571F0FE7DE9}"/>
              </a:ext>
            </a:extLst>
          </p:cNvPr>
          <p:cNvSpPr txBox="1"/>
          <p:nvPr/>
        </p:nvSpPr>
        <p:spPr>
          <a:xfrm rot="16200000">
            <a:off x="-24310" y="2651971"/>
            <a:ext cx="28417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  <a:latin typeface="Barlow" panose="00000500000000000000" pitchFamily="2" charset="0"/>
              </a:rPr>
              <a:t>PR</a:t>
            </a:r>
            <a:r>
              <a:rPr lang="es-ES" sz="4000" b="1" dirty="0">
                <a:solidFill>
                  <a:schemeClr val="bg1"/>
                </a:solidFill>
                <a:latin typeface="Barlow" panose="00000500000000000000" pitchFamily="2" charset="0"/>
              </a:rPr>
              <a:t>OPÓSITO DEL PLAN</a:t>
            </a:r>
            <a:endParaRPr lang="es-CO" sz="4000" b="1" dirty="0">
              <a:solidFill>
                <a:schemeClr val="bg1"/>
              </a:solidFill>
              <a:latin typeface="Barlow" panose="00000500000000000000" pitchFamily="2" charset="0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98290A9-FC54-4711-9F07-109FFA289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57464" y="422275"/>
            <a:ext cx="4860812" cy="5265880"/>
          </a:xfrm>
          <a:prstGeom prst="rect">
            <a:avLst/>
          </a:prstGeom>
        </p:spPr>
      </p:pic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7B10ADCD-54D4-6378-CA92-50AEBE81E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4666" y="1154701"/>
            <a:ext cx="7392798" cy="4351338"/>
          </a:xfrm>
        </p:spPr>
        <p:txBody>
          <a:bodyPr>
            <a:normAutofit/>
          </a:bodyPr>
          <a:lstStyle/>
          <a:p>
            <a:endParaRPr lang="es-CO" dirty="0"/>
          </a:p>
          <a:p>
            <a:pPr marL="0" indent="0" algn="just">
              <a:buNone/>
            </a:pPr>
            <a:r>
              <a:rPr lang="es-CO" dirty="0"/>
              <a:t>Promover el fortalecimiento pedagógico e institucional reconociendo prácticas pedagógicas, investigativas y de gestión directiva, orientadas al mejoramiento de los aprendizajes, la formación integral y la construcción de oportunidades para los niños, niñas, adolescentes y jóvenes del municipio de Soacha</a:t>
            </a:r>
            <a:r>
              <a:rPr lang="es-MX" dirty="0"/>
              <a:t>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95843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613BE-31F7-9BED-D4C4-8C3D7F6A8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D175195C-504E-6D64-7E43-AD1561888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8" y="190500"/>
            <a:ext cx="3025373" cy="312969"/>
          </a:xfrm>
          <a:prstGeom prst="rect">
            <a:avLst/>
          </a:prstGeom>
        </p:spPr>
      </p:pic>
      <p:pic>
        <p:nvPicPr>
          <p:cNvPr id="6" name="Imagen 5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B62BD04B-0B76-108F-8949-A78CF07BE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80" y="6354531"/>
            <a:ext cx="3025373" cy="31296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D5B74D9-1526-8491-5663-E32B24050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F9B57A0-A7A6-525A-5EE6-812C6F5DB2B3}"/>
              </a:ext>
            </a:extLst>
          </p:cNvPr>
          <p:cNvSpPr txBox="1"/>
          <p:nvPr/>
        </p:nvSpPr>
        <p:spPr>
          <a:xfrm rot="16200000">
            <a:off x="-694481" y="3231609"/>
            <a:ext cx="4133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  <a:latin typeface="Barlow" panose="00000500000000000000" pitchFamily="2" charset="0"/>
              </a:rPr>
              <a:t>Consideraciones</a:t>
            </a:r>
            <a:endParaRPr lang="es-CO" sz="4000" b="1" dirty="0">
              <a:solidFill>
                <a:schemeClr val="bg1"/>
              </a:solidFill>
              <a:latin typeface="Barlow" panose="00000500000000000000" pitchFamily="2" charset="0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3EDFCD9B-1D08-A88E-5D36-3A483F66B6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57464" y="422275"/>
            <a:ext cx="4860812" cy="5265880"/>
          </a:xfrm>
          <a:prstGeom prst="rect">
            <a:avLst/>
          </a:prstGeom>
        </p:spPr>
      </p:pic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22040621-2F5D-7EB8-567B-77A0A0501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8246" y="1166406"/>
            <a:ext cx="7416209" cy="435133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MX" b="1" dirty="0">
                <a:solidFill>
                  <a:srgbClr val="E30613"/>
                </a:solidFill>
              </a:rPr>
              <a:t>Estímulo: </a:t>
            </a:r>
            <a:r>
              <a:rPr lang="es-MX" dirty="0"/>
              <a:t>Toda </a:t>
            </a:r>
            <a:r>
              <a:rPr lang="es-MX" b="1" dirty="0">
                <a:solidFill>
                  <a:srgbClr val="C00000"/>
                </a:solidFill>
              </a:rPr>
              <a:t>acción que motive la excelencia en el desempeño y promueva oportunidades</a:t>
            </a:r>
            <a:r>
              <a:rPr lang="es-MX" dirty="0"/>
              <a:t>. Puede ser económico, material o asociado a oportunidades de mejoramiento del desarrollo personal, profesional o de las condiciones para optimizar ambientes de aprendizaje y mantener buenas prácticas tanto directivas como pedagógicas e investigativas.</a:t>
            </a:r>
          </a:p>
          <a:p>
            <a:pPr marL="0" indent="0" algn="just">
              <a:buNone/>
            </a:pPr>
            <a:endParaRPr lang="es-MX" dirty="0"/>
          </a:p>
          <a:p>
            <a:pPr algn="just"/>
            <a:r>
              <a:rPr lang="es-MX" b="1" dirty="0">
                <a:solidFill>
                  <a:srgbClr val="E30613"/>
                </a:solidFill>
              </a:rPr>
              <a:t>Incentivo:</a:t>
            </a:r>
            <a:r>
              <a:rPr lang="es-MX" dirty="0">
                <a:solidFill>
                  <a:srgbClr val="E30613"/>
                </a:solidFill>
              </a:rPr>
              <a:t> </a:t>
            </a:r>
            <a:r>
              <a:rPr lang="es-MX" dirty="0"/>
              <a:t>Se considera como las </a:t>
            </a:r>
            <a:r>
              <a:rPr lang="es-MX" b="1" dirty="0">
                <a:solidFill>
                  <a:srgbClr val="C00000"/>
                </a:solidFill>
              </a:rPr>
              <a:t>gratificaciones pecuniarias o no pecuniarias</a:t>
            </a:r>
            <a:r>
              <a:rPr lang="es-MX" dirty="0"/>
              <a:t> que se entregan a los integrantes de la comunidad o a las instituciones educativas, en retribución por su desempeño y contribución al mejoramiento de la calidad educativa. </a:t>
            </a:r>
          </a:p>
          <a:p>
            <a:pPr marL="0" indent="0" algn="just">
              <a:buNone/>
            </a:pPr>
            <a:endParaRPr lang="es-MX" dirty="0"/>
          </a:p>
          <a:p>
            <a:pPr algn="just"/>
            <a:r>
              <a:rPr lang="es-MX" b="1" dirty="0">
                <a:solidFill>
                  <a:srgbClr val="C00000"/>
                </a:solidFill>
              </a:rPr>
              <a:t>Reconocimiento:</a:t>
            </a:r>
            <a:r>
              <a:rPr lang="es-MX" b="1" dirty="0"/>
              <a:t> </a:t>
            </a:r>
            <a:r>
              <a:rPr lang="es-MX" b="1" dirty="0">
                <a:solidFill>
                  <a:srgbClr val="C00000"/>
                </a:solidFill>
              </a:rPr>
              <a:t>Acto público que visibiliza el desempeño </a:t>
            </a:r>
            <a:r>
              <a:rPr lang="es-MX" dirty="0"/>
              <a:t>de las personas o de las instituciones educativas. Incluye menciones, distinciones, diplomas y publicaciones en medios de comunicación. 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835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5847FA4-9B2A-480B-8322-F26FA9042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835" y="700203"/>
            <a:ext cx="2710758" cy="1325563"/>
          </a:xfrm>
        </p:spPr>
        <p:txBody>
          <a:bodyPr/>
          <a:lstStyle/>
          <a:p>
            <a:r>
              <a:rPr lang="es-MX" dirty="0">
                <a:solidFill>
                  <a:srgbClr val="E30613"/>
                </a:solidFill>
                <a:latin typeface="Barlow" panose="00000500000000000000" pitchFamily="2" charset="0"/>
              </a:rPr>
              <a:t>01. </a:t>
            </a:r>
            <a:r>
              <a:rPr lang="es-MX" b="1" dirty="0">
                <a:solidFill>
                  <a:srgbClr val="E30613"/>
                </a:solidFill>
                <a:latin typeface="Barlow" panose="00000500000000000000" pitchFamily="2" charset="0"/>
                <a:cs typeface="Calibri bold" panose="020F0702030404030204" pitchFamily="34" charset="0"/>
              </a:rPr>
              <a:t>Etapas</a:t>
            </a:r>
            <a:endParaRPr lang="es-CO" b="1" dirty="0">
              <a:solidFill>
                <a:srgbClr val="E30613"/>
              </a:solidFill>
              <a:latin typeface="Barlow" panose="00000500000000000000" pitchFamily="2" charset="0"/>
              <a:cs typeface="Calibri bold" panose="020F0702030404030204" pitchFamily="34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3C30F5A-C053-9BB7-7776-A8D93347C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PC\Desktop\2x\Recurso 9@2x.png">
            <a:extLst>
              <a:ext uri="{FF2B5EF4-FFF2-40B4-BE49-F238E27FC236}">
                <a16:creationId xmlns:a16="http://schemas.microsoft.com/office/drawing/2014/main" id="{031B1651-A4E6-E099-6BB1-E7BC2B64E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1363" y="6240142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PC\Desktop\2x\Recurso 9@2x.png">
            <a:extLst>
              <a:ext uri="{FF2B5EF4-FFF2-40B4-BE49-F238E27FC236}">
                <a16:creationId xmlns:a16="http://schemas.microsoft.com/office/drawing/2014/main" id="{997D0C9F-3D23-6B18-9776-6ED63B6B5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6795009" y="265040"/>
            <a:ext cx="191516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CE2E076-8932-4783-830E-0B0EEB46BF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0149254"/>
              </p:ext>
            </p:extLst>
          </p:nvPr>
        </p:nvGraphicFramePr>
        <p:xfrm>
          <a:off x="500557" y="1804112"/>
          <a:ext cx="5595443" cy="361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1BB168EB-423B-4B73-B4D9-1E32E82BE5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15578"/>
              </p:ext>
            </p:extLst>
          </p:nvPr>
        </p:nvGraphicFramePr>
        <p:xfrm>
          <a:off x="6273469" y="1532741"/>
          <a:ext cx="5595443" cy="4161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5" name="Gráfico 14">
            <a:extLst>
              <a:ext uri="{FF2B5EF4-FFF2-40B4-BE49-F238E27FC236}">
                <a16:creationId xmlns:a16="http://schemas.microsoft.com/office/drawing/2014/main" id="{424908C8-B260-4C55-8EB3-FE41D82B45F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401150">
            <a:off x="10643615" y="808734"/>
            <a:ext cx="1156565" cy="936267"/>
          </a:xfrm>
          <a:prstGeom prst="rect">
            <a:avLst/>
          </a:prstGeom>
        </p:spPr>
      </p:pic>
      <p:sp>
        <p:nvSpPr>
          <p:cNvPr id="9" name="CuadroTexto 8">
            <a:hlinkClick r:id="rId18"/>
            <a:extLst>
              <a:ext uri="{FF2B5EF4-FFF2-40B4-BE49-F238E27FC236}">
                <a16:creationId xmlns:a16="http://schemas.microsoft.com/office/drawing/2014/main" id="{86218F58-F647-401C-970C-2669579230A1}"/>
              </a:ext>
            </a:extLst>
          </p:cNvPr>
          <p:cNvSpPr txBox="1"/>
          <p:nvPr/>
        </p:nvSpPr>
        <p:spPr>
          <a:xfrm>
            <a:off x="647851" y="3152001"/>
            <a:ext cx="25827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000" dirty="0">
                <a:solidFill>
                  <a:schemeClr val="accent1"/>
                </a:solidFill>
                <a:latin typeface="Barlow"/>
                <a:hlinkClick r:id="rId19"/>
              </a:rPr>
              <a:t>https://www.soachaeducativa.edu.co/gestion-educativa/comunidad-educativa/bienestar-docente/plan-de-estimulos/</a:t>
            </a:r>
            <a:endParaRPr lang="es-ES_tradnl" sz="1000" dirty="0">
              <a:solidFill>
                <a:schemeClr val="accent1"/>
              </a:solidFill>
              <a:latin typeface="Barlow"/>
            </a:endParaRPr>
          </a:p>
          <a:p>
            <a:endParaRPr lang="es-ES_tradnl" sz="1000" dirty="0">
              <a:solidFill>
                <a:schemeClr val="accent1"/>
              </a:solidFill>
              <a:latin typeface="Barlow"/>
            </a:endParaRPr>
          </a:p>
        </p:txBody>
      </p:sp>
    </p:spTree>
    <p:extLst>
      <p:ext uri="{BB962C8B-B14F-4D97-AF65-F5344CB8AC3E}">
        <p14:creationId xmlns:p14="http://schemas.microsoft.com/office/powerpoint/2010/main" val="386222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22A856F-1B86-4B13-A7A1-B285FA33EA8F}"/>
              </a:ext>
            </a:extLst>
          </p:cNvPr>
          <p:cNvSpPr/>
          <p:nvPr/>
        </p:nvSpPr>
        <p:spPr>
          <a:xfrm>
            <a:off x="536200" y="2530193"/>
            <a:ext cx="2511582" cy="3527914"/>
          </a:xfrm>
          <a:prstGeom prst="roundRect">
            <a:avLst>
              <a:gd name="adj" fmla="val 574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000"/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28D0A2E5-A808-46BF-8620-8186ACA04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200" y="2934670"/>
            <a:ext cx="2511582" cy="2496302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Revisar los términos definidos en cada categoría.</a:t>
            </a:r>
          </a:p>
          <a:p>
            <a:pPr marL="0" indent="0" algn="just">
              <a:buNone/>
            </a:pPr>
            <a:endParaRPr lang="es-ES" sz="1400" dirty="0">
              <a:solidFill>
                <a:srgbClr val="5C5C5B"/>
              </a:solidFill>
              <a:latin typeface="Barlow" panose="00000500000000000000" pitchFamily="2" charset="0"/>
            </a:endParaRPr>
          </a:p>
          <a:p>
            <a:pPr marL="0" indent="0" algn="just">
              <a:buNone/>
            </a:pP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Diligenciar el formulario </a:t>
            </a: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  <a:hlinkClick r:id="rId4"/>
              </a:rPr>
              <a:t>https://forms.cloud.microsoft/r/tjBdGHztaU</a:t>
            </a: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 y cargar las evidencias, cuando aplique. </a:t>
            </a:r>
          </a:p>
          <a:p>
            <a:pPr marL="0" indent="0" algn="just">
              <a:buNone/>
            </a:pPr>
            <a:endParaRPr lang="es-ES" sz="1400" dirty="0">
              <a:solidFill>
                <a:srgbClr val="5C5C5B"/>
              </a:solidFill>
              <a:latin typeface="Barlow" panose="00000500000000000000" pitchFamily="2" charset="0"/>
            </a:endParaRPr>
          </a:p>
          <a:p>
            <a:pPr marL="0" indent="0" algn="just">
              <a:buNone/>
            </a:pPr>
            <a:r>
              <a:rPr lang="es-ES" sz="1400" b="1" dirty="0">
                <a:solidFill>
                  <a:srgbClr val="5C5C5B"/>
                </a:solidFill>
                <a:latin typeface="Barlow" panose="00000500000000000000" pitchFamily="2" charset="0"/>
              </a:rPr>
              <a:t>No hacerlo de conformidad a los lineamientos anula el proceso de inscripción</a:t>
            </a: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.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1663DC7-4D85-4077-B873-738BAA502306}"/>
              </a:ext>
            </a:extLst>
          </p:cNvPr>
          <p:cNvSpPr/>
          <p:nvPr/>
        </p:nvSpPr>
        <p:spPr>
          <a:xfrm>
            <a:off x="3431042" y="2530193"/>
            <a:ext cx="2511582" cy="3539457"/>
          </a:xfrm>
          <a:prstGeom prst="roundRect">
            <a:avLst>
              <a:gd name="adj" fmla="val 574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D576409B-801B-4D93-B2D1-AC9DA85849BB}"/>
              </a:ext>
            </a:extLst>
          </p:cNvPr>
          <p:cNvSpPr txBox="1">
            <a:spLocks/>
          </p:cNvSpPr>
          <p:nvPr/>
        </p:nvSpPr>
        <p:spPr>
          <a:xfrm>
            <a:off x="3431042" y="2943231"/>
            <a:ext cx="2511582" cy="144267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endParaRPr lang="es-ES" sz="5600" dirty="0">
              <a:solidFill>
                <a:srgbClr val="5C5C5B"/>
              </a:solidFill>
              <a:latin typeface="Barlow" panose="00000500000000000000" pitchFamily="2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sz="5600" dirty="0">
                <a:solidFill>
                  <a:srgbClr val="5C5C5B"/>
                </a:solidFill>
                <a:latin typeface="Barlow" panose="00000500000000000000" pitchFamily="2" charset="0"/>
              </a:rPr>
              <a:t>En la categoría </a:t>
            </a:r>
            <a:r>
              <a:rPr lang="es-ES" sz="5600" b="1" dirty="0">
                <a:solidFill>
                  <a:srgbClr val="5C5C5B"/>
                </a:solidFill>
                <a:latin typeface="Barlow" panose="00000500000000000000" pitchFamily="2" charset="0"/>
              </a:rPr>
              <a:t>“Mejor estudiante del sector oficial”</a:t>
            </a:r>
            <a:r>
              <a:rPr lang="es-ES" sz="5600" dirty="0">
                <a:solidFill>
                  <a:srgbClr val="5C5C5B"/>
                </a:solidFill>
                <a:latin typeface="Barlow" panose="00000500000000000000" pitchFamily="2" charset="0"/>
              </a:rPr>
              <a:t> cada IE debe postular a los </a:t>
            </a:r>
            <a:r>
              <a:rPr lang="es-ES" sz="5600" b="1" dirty="0">
                <a:solidFill>
                  <a:srgbClr val="5C5C5B"/>
                </a:solidFill>
                <a:latin typeface="Barlow" panose="00000500000000000000" pitchFamily="2" charset="0"/>
              </a:rPr>
              <a:t>3 estudiantes que obtengan los más altos puntajes en la Prueba Saber 11.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s-ES" sz="5600" dirty="0">
                <a:solidFill>
                  <a:srgbClr val="5C5C5B"/>
                </a:solidFill>
                <a:latin typeface="Barlow" panose="00000500000000000000" pitchFamily="2" charset="0"/>
              </a:rPr>
              <a:t>Las categorías </a:t>
            </a:r>
            <a:r>
              <a:rPr lang="es-ES" sz="5600" b="1" dirty="0">
                <a:solidFill>
                  <a:srgbClr val="5C5C5B"/>
                </a:solidFill>
                <a:latin typeface="Barlow" panose="00000500000000000000" pitchFamily="2" charset="0"/>
              </a:rPr>
              <a:t>Excelencia Institucional</a:t>
            </a:r>
            <a:r>
              <a:rPr lang="es-ES" sz="5600" dirty="0">
                <a:solidFill>
                  <a:srgbClr val="5C5C5B"/>
                </a:solidFill>
                <a:latin typeface="Barlow" panose="00000500000000000000" pitchFamily="2" charset="0"/>
              </a:rPr>
              <a:t> y </a:t>
            </a:r>
            <a:r>
              <a:rPr lang="es-ES" sz="5600" b="1" dirty="0">
                <a:solidFill>
                  <a:srgbClr val="5C5C5B"/>
                </a:solidFill>
                <a:latin typeface="Barlow" panose="00000500000000000000" pitchFamily="2" charset="0"/>
              </a:rPr>
              <a:t>Mi vida al servicio de la Educación</a:t>
            </a:r>
            <a:r>
              <a:rPr lang="es-ES" sz="5600" dirty="0">
                <a:solidFill>
                  <a:srgbClr val="5C5C5B"/>
                </a:solidFill>
                <a:latin typeface="Barlow" panose="00000500000000000000" pitchFamily="2" charset="0"/>
              </a:rPr>
              <a:t>, </a:t>
            </a:r>
            <a:r>
              <a:rPr lang="es-ES" sz="5600" b="1" dirty="0">
                <a:solidFill>
                  <a:srgbClr val="5C5C5B"/>
                </a:solidFill>
                <a:latin typeface="Barlow" panose="00000500000000000000" pitchFamily="2" charset="0"/>
              </a:rPr>
              <a:t>NO</a:t>
            </a:r>
            <a:r>
              <a:rPr lang="es-ES" sz="5600" dirty="0">
                <a:solidFill>
                  <a:srgbClr val="5C5C5B"/>
                </a:solidFill>
                <a:latin typeface="Barlow" panose="00000500000000000000" pitchFamily="2" charset="0"/>
              </a:rPr>
              <a:t> requieren postulación. 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s-ES" sz="5600" b="1" dirty="0">
              <a:solidFill>
                <a:srgbClr val="5C5C5B"/>
              </a:solidFill>
              <a:latin typeface="Barlow" panose="00000500000000000000" pitchFamily="2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es-ES" sz="5200" dirty="0">
              <a:solidFill>
                <a:srgbClr val="5C5C5B"/>
              </a:solidFill>
              <a:latin typeface="Barlow" panose="00000500000000000000" pitchFamily="2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es-CO" sz="14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EF7EDE1F-42F1-442D-8931-D65779F7F2ED}"/>
              </a:ext>
            </a:extLst>
          </p:cNvPr>
          <p:cNvSpPr/>
          <p:nvPr/>
        </p:nvSpPr>
        <p:spPr>
          <a:xfrm>
            <a:off x="6357784" y="2530193"/>
            <a:ext cx="2511582" cy="3527914"/>
          </a:xfrm>
          <a:prstGeom prst="roundRect">
            <a:avLst>
              <a:gd name="adj" fmla="val 574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Marcador de contenido 1">
            <a:extLst>
              <a:ext uri="{FF2B5EF4-FFF2-40B4-BE49-F238E27FC236}">
                <a16:creationId xmlns:a16="http://schemas.microsoft.com/office/drawing/2014/main" id="{21ECE843-AD55-42A2-B1DF-B45D2759871D}"/>
              </a:ext>
            </a:extLst>
          </p:cNvPr>
          <p:cNvSpPr txBox="1">
            <a:spLocks/>
          </p:cNvSpPr>
          <p:nvPr/>
        </p:nvSpPr>
        <p:spPr>
          <a:xfrm>
            <a:off x="6325884" y="2770757"/>
            <a:ext cx="2511582" cy="2023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es-CO" sz="1400" b="1" dirty="0">
                <a:solidFill>
                  <a:srgbClr val="5C5C5B"/>
                </a:solidFill>
                <a:latin typeface="Barlow" panose="00000500000000000000" pitchFamily="2" charset="0"/>
              </a:rPr>
              <a:t>El proyecto que haya sido premiado en los dos últimos años por obtener el primer lugar en una categoría o subcategoría, NO podrá presentarse al plan de estímulos de esta vigencia</a:t>
            </a:r>
            <a:r>
              <a:rPr lang="es-CO" sz="1400" dirty="0">
                <a:solidFill>
                  <a:srgbClr val="5C5C5B"/>
                </a:solidFill>
                <a:latin typeface="Barlow" panose="00000500000000000000" pitchFamily="2" charset="0"/>
              </a:rPr>
              <a:t>. También, se descalificarán los proyectos que presenten los mismos objetivos y metodología de un proyecto ya premiado, aunque tengan un título diferente</a:t>
            </a: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08C42589-AAB6-449A-BFA4-C36FD79D54BD}"/>
              </a:ext>
            </a:extLst>
          </p:cNvPr>
          <p:cNvSpPr/>
          <p:nvPr/>
        </p:nvSpPr>
        <p:spPr>
          <a:xfrm>
            <a:off x="9190101" y="2571042"/>
            <a:ext cx="2511582" cy="3350136"/>
          </a:xfrm>
          <a:prstGeom prst="roundRect">
            <a:avLst>
              <a:gd name="adj" fmla="val 574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0000"/>
              </a:lnSpc>
              <a:spcBef>
                <a:spcPts val="1000"/>
              </a:spcBef>
            </a:pPr>
            <a:r>
              <a:rPr lang="es-CO" sz="1400" dirty="0">
                <a:solidFill>
                  <a:srgbClr val="5C5C5B"/>
                </a:solidFill>
                <a:latin typeface="Barlow" panose="00000500000000000000" pitchFamily="2" charset="0"/>
              </a:rPr>
              <a:t>El/la docente o grupo de docentes que hayan recibido incentivos en años anteriores pueden presentarse al plan de estímulos, siempre y cuando, </a:t>
            </a:r>
            <a:r>
              <a:rPr lang="es-CO" sz="1400" b="1" dirty="0">
                <a:solidFill>
                  <a:srgbClr val="5C5C5B"/>
                </a:solidFill>
                <a:latin typeface="Barlow" panose="00000500000000000000" pitchFamily="2" charset="0"/>
              </a:rPr>
              <a:t>participen en una categoría o subcategoría en la que no hayan sido premiados y con un proyecto totalmente diferente.</a:t>
            </a:r>
            <a:endParaRPr lang="en-US" sz="1400" b="1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sp>
        <p:nvSpPr>
          <p:cNvPr id="24" name="Marcador de contenido 1">
            <a:extLst>
              <a:ext uri="{FF2B5EF4-FFF2-40B4-BE49-F238E27FC236}">
                <a16:creationId xmlns:a16="http://schemas.microsoft.com/office/drawing/2014/main" id="{F0F6CA23-57AA-43C2-B9DB-F4BD6FEB8D3B}"/>
              </a:ext>
            </a:extLst>
          </p:cNvPr>
          <p:cNvSpPr txBox="1">
            <a:spLocks/>
          </p:cNvSpPr>
          <p:nvPr/>
        </p:nvSpPr>
        <p:spPr>
          <a:xfrm>
            <a:off x="9180957" y="3545596"/>
            <a:ext cx="2511582" cy="144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s-CO" sz="20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17820AC-A1E3-45C2-91E9-6ECA88DF22C7}"/>
              </a:ext>
            </a:extLst>
          </p:cNvPr>
          <p:cNvSpPr/>
          <p:nvPr/>
        </p:nvSpPr>
        <p:spPr>
          <a:xfrm>
            <a:off x="1439493" y="1927581"/>
            <a:ext cx="697117" cy="697117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E72054F-7FE0-4B3C-9D9A-12E4B3CB2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4922" y="2011739"/>
            <a:ext cx="502469" cy="504439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94890FDD-17B5-4AF0-AC13-090C096AF7A2}"/>
              </a:ext>
            </a:extLst>
          </p:cNvPr>
          <p:cNvSpPr/>
          <p:nvPr/>
        </p:nvSpPr>
        <p:spPr>
          <a:xfrm>
            <a:off x="4390167" y="1932715"/>
            <a:ext cx="697117" cy="697117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5D3190A-FB53-4CE8-A97A-C102FC918C17}"/>
              </a:ext>
            </a:extLst>
          </p:cNvPr>
          <p:cNvSpPr/>
          <p:nvPr/>
        </p:nvSpPr>
        <p:spPr>
          <a:xfrm>
            <a:off x="7285009" y="1927581"/>
            <a:ext cx="697117" cy="697117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AC5953B3-0274-4206-9C9E-DE208E6B003E}"/>
              </a:ext>
            </a:extLst>
          </p:cNvPr>
          <p:cNvSpPr/>
          <p:nvPr/>
        </p:nvSpPr>
        <p:spPr>
          <a:xfrm>
            <a:off x="10108181" y="1927393"/>
            <a:ext cx="697117" cy="697117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1A8686F-E73A-2626-0360-CC48ABF15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PC\Desktop\2x\Recurso 9@2x.png">
            <a:extLst>
              <a:ext uri="{FF2B5EF4-FFF2-40B4-BE49-F238E27FC236}">
                <a16:creationId xmlns:a16="http://schemas.microsoft.com/office/drawing/2014/main" id="{508DFA4C-4340-DBFD-BF1C-75257CB58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5303" y="6179713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A717B37-CBB7-2206-2987-A10C742962E3}"/>
              </a:ext>
            </a:extLst>
          </p:cNvPr>
          <p:cNvSpPr txBox="1"/>
          <p:nvPr/>
        </p:nvSpPr>
        <p:spPr>
          <a:xfrm>
            <a:off x="141454" y="49242"/>
            <a:ext cx="58051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000" b="1" dirty="0">
                <a:solidFill>
                  <a:schemeClr val="bg1"/>
                </a:solidFill>
              </a:rPr>
              <a:t>Para tener en cuenta</a:t>
            </a:r>
          </a:p>
        </p:txBody>
      </p:sp>
      <p:sp>
        <p:nvSpPr>
          <p:cNvPr id="27" name="Marcador de contenido 1">
            <a:extLst>
              <a:ext uri="{FF2B5EF4-FFF2-40B4-BE49-F238E27FC236}">
                <a16:creationId xmlns:a16="http://schemas.microsoft.com/office/drawing/2014/main" id="{7833395A-C449-4F9E-6D88-7B85699E6AB6}"/>
              </a:ext>
            </a:extLst>
          </p:cNvPr>
          <p:cNvSpPr txBox="1">
            <a:spLocks/>
          </p:cNvSpPr>
          <p:nvPr/>
        </p:nvSpPr>
        <p:spPr>
          <a:xfrm>
            <a:off x="9180956" y="3747382"/>
            <a:ext cx="2497625" cy="144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ES" sz="1400" b="1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pic>
        <p:nvPicPr>
          <p:cNvPr id="32" name="Gráfico 31" descr="No sign con relleno sólido">
            <a:extLst>
              <a:ext uri="{FF2B5EF4-FFF2-40B4-BE49-F238E27FC236}">
                <a16:creationId xmlns:a16="http://schemas.microsoft.com/office/drawing/2014/main" id="{19ADBFE1-59A1-C7E6-6025-A4C49203B5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53174" y="1979914"/>
            <a:ext cx="584475" cy="584475"/>
          </a:xfrm>
          <a:prstGeom prst="rect">
            <a:avLst/>
          </a:prstGeom>
        </p:spPr>
      </p:pic>
      <p:pic>
        <p:nvPicPr>
          <p:cNvPr id="36" name="Gráfico 35" descr="No Touch con relleno sólido">
            <a:extLst>
              <a:ext uri="{FF2B5EF4-FFF2-40B4-BE49-F238E27FC236}">
                <a16:creationId xmlns:a16="http://schemas.microsoft.com/office/drawing/2014/main" id="{FB5A1E5B-CCAA-E1BF-5D35-EAD21E952E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23689" y="1966865"/>
            <a:ext cx="628818" cy="628818"/>
          </a:xfrm>
          <a:prstGeom prst="rect">
            <a:avLst/>
          </a:prstGeom>
        </p:spPr>
      </p:pic>
      <p:pic>
        <p:nvPicPr>
          <p:cNvPr id="39" name="Gráfico 38" descr="Schoolhouse contorno">
            <a:extLst>
              <a:ext uri="{FF2B5EF4-FFF2-40B4-BE49-F238E27FC236}">
                <a16:creationId xmlns:a16="http://schemas.microsoft.com/office/drawing/2014/main" id="{C516FB27-0832-880B-ED19-4D9DF606E0D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401272" y="1885090"/>
            <a:ext cx="697117" cy="69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77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DFC2EE1D-11D9-420C-A7B2-D4B93B7C5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5368" y="1575375"/>
            <a:ext cx="4820217" cy="92763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Reconoce a </a:t>
            </a:r>
            <a:r>
              <a:rPr lang="es-ES" sz="1400" b="1" dirty="0">
                <a:solidFill>
                  <a:srgbClr val="5C5C5B"/>
                </a:solidFill>
                <a:latin typeface="Barlow" panose="00000500000000000000" pitchFamily="2" charset="0"/>
              </a:rPr>
              <a:t>tres (3) instituciones educativas oficiales </a:t>
            </a: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del municipio que hayan demostrado resultados de mejora en la gestión escolar (directiva, académica, comunitaria y administrativa) acorde a la implementación de su Proyecto Educativo Institucional, según lo dispuesto por el Ministerio de Educación Nacional y la Secretaría de Educación. </a:t>
            </a:r>
            <a:endParaRPr lang="es-CO" sz="14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35BFFFD7-EBCD-422C-956C-3A27F12D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5558" y="910847"/>
            <a:ext cx="4729662" cy="310092"/>
          </a:xfrm>
        </p:spPr>
        <p:txBody>
          <a:bodyPr>
            <a:noAutofit/>
          </a:bodyPr>
          <a:lstStyle/>
          <a:p>
            <a:r>
              <a:rPr lang="es-MX" sz="3200" b="1" dirty="0">
                <a:solidFill>
                  <a:srgbClr val="E30613"/>
                </a:solidFill>
                <a:latin typeface="Barlow Black" panose="00000A00000000000000" pitchFamily="2" charset="0"/>
                <a:cs typeface="Calibri bold" panose="020F0702030404030204" pitchFamily="34" charset="0"/>
              </a:rPr>
              <a:t>Excelencia Institucional</a:t>
            </a:r>
            <a:endParaRPr lang="es-CO" sz="3200" b="1" dirty="0">
              <a:solidFill>
                <a:srgbClr val="E30613"/>
              </a:solidFill>
              <a:latin typeface="Barlow Black" panose="00000A00000000000000" pitchFamily="2" charset="0"/>
              <a:cs typeface="Calibri bold" panose="020F0702030404030204" pitchFamily="34" charset="0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2A86028F-B267-454F-BDB8-D5C5B32CC7E9}"/>
              </a:ext>
            </a:extLst>
          </p:cNvPr>
          <p:cNvSpPr txBox="1">
            <a:spLocks/>
          </p:cNvSpPr>
          <p:nvPr/>
        </p:nvSpPr>
        <p:spPr>
          <a:xfrm>
            <a:off x="6655368" y="3311771"/>
            <a:ext cx="4820217" cy="927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Para esta categoría, </a:t>
            </a:r>
            <a:r>
              <a:rPr lang="es-ES" sz="1400" b="1" dirty="0">
                <a:solidFill>
                  <a:srgbClr val="5C5C5B"/>
                </a:solidFill>
                <a:latin typeface="Barlow" panose="00000500000000000000" pitchFamily="2" charset="0"/>
              </a:rPr>
              <a:t>la Secretaría de Educación de Soacha realiza la postulación automática de las 26 instituciones</a:t>
            </a:r>
            <a:r>
              <a:rPr lang="es-ES" sz="1400" dirty="0">
                <a:solidFill>
                  <a:srgbClr val="5C5C5B"/>
                </a:solidFill>
                <a:latin typeface="Barlow" panose="00000500000000000000" pitchFamily="2" charset="0"/>
              </a:rPr>
              <a:t>. Lo anterior significa que, no es necesario que se realice postulación, ya que las diferentes áreas de la SEM cuentan con los soportes de radicación de evidencias. </a:t>
            </a:r>
            <a:endParaRPr lang="es-CO" sz="14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0F2DAFB-DD1E-C6D2-3700-8806759D9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7838" y="5761221"/>
            <a:ext cx="2310222" cy="10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PC\Desktop\2x\Recurso 9@2x.png">
            <a:extLst>
              <a:ext uri="{FF2B5EF4-FFF2-40B4-BE49-F238E27FC236}">
                <a16:creationId xmlns:a16="http://schemas.microsoft.com/office/drawing/2014/main" id="{59B0D184-0B0C-808B-C7E0-D55CF8563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4041363" y="6213315"/>
            <a:ext cx="13919201" cy="35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8109AB1-58F7-495E-ED0B-747486AFE57C}"/>
              </a:ext>
            </a:extLst>
          </p:cNvPr>
          <p:cNvSpPr txBox="1"/>
          <p:nvPr/>
        </p:nvSpPr>
        <p:spPr>
          <a:xfrm>
            <a:off x="6695558" y="403987"/>
            <a:ext cx="2509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>
                    <a:lumMod val="50000"/>
                  </a:schemeClr>
                </a:solidFill>
              </a:rPr>
              <a:t>Categoría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CA021E-7AE0-3DC1-0643-1963B57CD187}"/>
              </a:ext>
            </a:extLst>
          </p:cNvPr>
          <p:cNvSpPr txBox="1"/>
          <p:nvPr/>
        </p:nvSpPr>
        <p:spPr>
          <a:xfrm>
            <a:off x="1791551" y="203932"/>
            <a:ext cx="3064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Barlow" panose="00000500000000000000"/>
              </a:rPr>
              <a:t>Criterios de evaluación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54ADCA8-DFF9-9EEE-B676-1E7046EF28A9}"/>
              </a:ext>
            </a:extLst>
          </p:cNvPr>
          <p:cNvSpPr txBox="1"/>
          <p:nvPr/>
        </p:nvSpPr>
        <p:spPr>
          <a:xfrm>
            <a:off x="7022788" y="4756240"/>
            <a:ext cx="1244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40 SMMLV</a:t>
            </a:r>
          </a:p>
          <a:p>
            <a:r>
              <a:rPr lang="es-ES_tradnl" dirty="0"/>
              <a:t>32 SMMLV</a:t>
            </a:r>
          </a:p>
          <a:p>
            <a:r>
              <a:rPr lang="es-ES_tradnl" dirty="0"/>
              <a:t>28 SMMLV</a:t>
            </a:r>
          </a:p>
        </p:txBody>
      </p:sp>
      <p:sp>
        <p:nvSpPr>
          <p:cNvPr id="10" name="Estrella de 8 puntas 9">
            <a:extLst>
              <a:ext uri="{FF2B5EF4-FFF2-40B4-BE49-F238E27FC236}">
                <a16:creationId xmlns:a16="http://schemas.microsoft.com/office/drawing/2014/main" id="{CB40A8E4-68D7-58F3-1E42-14A846FC69F5}"/>
              </a:ext>
            </a:extLst>
          </p:cNvPr>
          <p:cNvSpPr/>
          <p:nvPr/>
        </p:nvSpPr>
        <p:spPr>
          <a:xfrm>
            <a:off x="6776858" y="4790310"/>
            <a:ext cx="313385" cy="288274"/>
          </a:xfrm>
          <a:prstGeom prst="star8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1</a:t>
            </a:r>
          </a:p>
        </p:txBody>
      </p:sp>
      <p:sp>
        <p:nvSpPr>
          <p:cNvPr id="12" name="Estrella de 8 puntas 11">
            <a:extLst>
              <a:ext uri="{FF2B5EF4-FFF2-40B4-BE49-F238E27FC236}">
                <a16:creationId xmlns:a16="http://schemas.microsoft.com/office/drawing/2014/main" id="{56134CAB-AF1D-4DCD-5147-D82F338AC2B5}"/>
              </a:ext>
            </a:extLst>
          </p:cNvPr>
          <p:cNvSpPr/>
          <p:nvPr/>
        </p:nvSpPr>
        <p:spPr>
          <a:xfrm>
            <a:off x="6784352" y="5091146"/>
            <a:ext cx="313385" cy="288274"/>
          </a:xfrm>
          <a:prstGeom prst="star8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2</a:t>
            </a:r>
          </a:p>
        </p:txBody>
      </p:sp>
      <p:sp>
        <p:nvSpPr>
          <p:cNvPr id="13" name="Estrella de 8 puntas 12">
            <a:extLst>
              <a:ext uri="{FF2B5EF4-FFF2-40B4-BE49-F238E27FC236}">
                <a16:creationId xmlns:a16="http://schemas.microsoft.com/office/drawing/2014/main" id="{3D92C04E-45B9-EA32-1249-D7F820994790}"/>
              </a:ext>
            </a:extLst>
          </p:cNvPr>
          <p:cNvSpPr/>
          <p:nvPr/>
        </p:nvSpPr>
        <p:spPr>
          <a:xfrm>
            <a:off x="6791847" y="5404408"/>
            <a:ext cx="313385" cy="288274"/>
          </a:xfrm>
          <a:prstGeom prst="star8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3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495F7852-D29E-4CFC-AD5C-29F936336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026409"/>
              </p:ext>
            </p:extLst>
          </p:nvPr>
        </p:nvGraphicFramePr>
        <p:xfrm>
          <a:off x="400286" y="643857"/>
          <a:ext cx="5846572" cy="421297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461643">
                  <a:extLst>
                    <a:ext uri="{9D8B030D-6E8A-4147-A177-3AD203B41FA5}">
                      <a16:colId xmlns:a16="http://schemas.microsoft.com/office/drawing/2014/main" val="1215569633"/>
                    </a:ext>
                  </a:extLst>
                </a:gridCol>
                <a:gridCol w="1461643">
                  <a:extLst>
                    <a:ext uri="{9D8B030D-6E8A-4147-A177-3AD203B41FA5}">
                      <a16:colId xmlns:a16="http://schemas.microsoft.com/office/drawing/2014/main" val="3582781498"/>
                    </a:ext>
                  </a:extLst>
                </a:gridCol>
                <a:gridCol w="1392104">
                  <a:extLst>
                    <a:ext uri="{9D8B030D-6E8A-4147-A177-3AD203B41FA5}">
                      <a16:colId xmlns:a16="http://schemas.microsoft.com/office/drawing/2014/main" val="1030402642"/>
                    </a:ext>
                  </a:extLst>
                </a:gridCol>
                <a:gridCol w="1531182">
                  <a:extLst>
                    <a:ext uri="{9D8B030D-6E8A-4147-A177-3AD203B41FA5}">
                      <a16:colId xmlns:a16="http://schemas.microsoft.com/office/drawing/2014/main" val="40066789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CRITERIOS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AVANCE SUPERIOR (5)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AVANCE MEDIO (3-4)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00" kern="100">
                          <a:effectLst/>
                        </a:rPr>
                        <a:t>EN DESARROLLO (1-2)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8182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Autoevaluación Institucional Vigencia 2025.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 dirty="0">
                          <a:effectLst/>
                        </a:rPr>
                        <a:t>En el diligenciamiento de la macro, relacionó soportes y evidencias que sustentan el proceso evaluativo de cada una de las áreas de la gestión escolar.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Presenta algunos soportes y evidencias que sustentan el proceso evaluativo de cada una de las áreas de gestión escolar.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Carece de la mayoría de los soportes y evidencias que sustentan el proceso evaluativo de cada una de las áreas de gestión escolar.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5461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Plan Operativo Anual (POA) vigencia 2026.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Evidencia un porcentaje de cumplimiento del POA entre 76% y 100%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Evidencia un porcentaje de cumplimiento del POA entre 51% y 75%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Evidencia un porcentaje de cumplimiento del POA menor al 50%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4852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Índice de clasificación de planteles reportado por el ICFES en 2025.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Contar con un índice total de clasificación de planteles superior a 0.7.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 dirty="0">
                          <a:effectLst/>
                        </a:rPr>
                        <a:t>Contar con un índice total de clasificación de planteles mayor o igual a 0.66 y menor o igual a 0.69.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Contar con un índice total de clasificación de planteles inferior a 0.66.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9132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Tasa de reprobación del año 2025 (dada por el MEN)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Entre 0 y 3,99%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Entre 4 y 6,99%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7% o más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6928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Tasa de deserción del año 2025 (dada por el MEN)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Entre 0 y 3,99%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Entre 4 y 6,99%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7% o más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0420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Porcentaje de ejecución presupuestal (año 2026).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Entre 70 y 100%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Entre 40 y 69%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Entre 1 y 39%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0639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Gestión de la matrícula en SIMAT (Con corte a 30 de septiembre de 2026)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Porcentaje de Cumplimiento de 96% a 100%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Porcentaje de Cumplimiento de 91% a 95%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Porcentaje de Cumplimiento de 80% a 90%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6016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 dirty="0">
                          <a:effectLst/>
                        </a:rPr>
                        <a:t>Gestión documental del proceso de cobertura (Con corte a 30 de septiembre de 2026)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Porcentaje de cumplimiento de 96% a 100%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>
                          <a:effectLst/>
                        </a:rPr>
                        <a:t>Porcentaje de cumplimiento de 91% a 95%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kern="100" dirty="0">
                          <a:effectLst/>
                        </a:rPr>
                        <a:t>Porcentaje de cumplimiento de 80% a 90%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2522922"/>
                  </a:ext>
                </a:extLst>
              </a:tr>
            </a:tbl>
          </a:graphicData>
        </a:graphic>
      </p:graphicFrame>
      <p:sp>
        <p:nvSpPr>
          <p:cNvPr id="15" name="Rectángulo 14">
            <a:extLst>
              <a:ext uri="{FF2B5EF4-FFF2-40B4-BE49-F238E27FC236}">
                <a16:creationId xmlns:a16="http://schemas.microsoft.com/office/drawing/2014/main" id="{320B378F-D1D2-443B-88AC-4136C91DCB30}"/>
              </a:ext>
            </a:extLst>
          </p:cNvPr>
          <p:cNvSpPr/>
          <p:nvPr/>
        </p:nvSpPr>
        <p:spPr>
          <a:xfrm>
            <a:off x="400286" y="4971225"/>
            <a:ext cx="6096000" cy="1047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10000"/>
              </a:lnSpc>
              <a:spcBef>
                <a:spcPts val="1000"/>
              </a:spcBef>
            </a:pPr>
            <a:r>
              <a:rPr lang="es-CO" sz="1400" b="1" dirty="0">
                <a:solidFill>
                  <a:srgbClr val="5C5C5B"/>
                </a:solidFill>
                <a:latin typeface="Barlow" panose="00000500000000000000" pitchFamily="2" charset="0"/>
              </a:rPr>
              <a:t>Criterios de desempate: </a:t>
            </a:r>
          </a:p>
          <a:p>
            <a:pPr algn="just">
              <a:spcBef>
                <a:spcPts val="1000"/>
              </a:spcBef>
            </a:pPr>
            <a:r>
              <a:rPr lang="es-CO" sz="1400" dirty="0">
                <a:solidFill>
                  <a:srgbClr val="5C5C5B"/>
                </a:solidFill>
                <a:latin typeface="Barlow" panose="00000500000000000000" pitchFamily="2" charset="0"/>
              </a:rPr>
              <a:t>• Mayor porcentaje de cumplimiento del PMI</a:t>
            </a:r>
          </a:p>
          <a:p>
            <a:pPr algn="just">
              <a:spcBef>
                <a:spcPts val="1000"/>
              </a:spcBef>
            </a:pPr>
            <a:r>
              <a:rPr lang="es-CO" sz="1400" dirty="0">
                <a:solidFill>
                  <a:srgbClr val="5C5C5B"/>
                </a:solidFill>
                <a:latin typeface="Barlow" panose="00000500000000000000" pitchFamily="2" charset="0"/>
              </a:rPr>
              <a:t>• Menor número de quejas de la IE recibidas vía SAC. </a:t>
            </a:r>
            <a:endParaRPr lang="en-US" sz="1400" dirty="0">
              <a:solidFill>
                <a:srgbClr val="5C5C5B"/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803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B20B017BCCE7C45A73046087D3B5B65" ma:contentTypeVersion="18" ma:contentTypeDescription="Crear nuevo documento." ma:contentTypeScope="" ma:versionID="f8f176fdaf577774ffd04743317a1f81">
  <xsd:schema xmlns:xsd="http://www.w3.org/2001/XMLSchema" xmlns:xs="http://www.w3.org/2001/XMLSchema" xmlns:p="http://schemas.microsoft.com/office/2006/metadata/properties" xmlns:ns2="87b227de-520d-41ba-849d-5203471cd9d0" xmlns:ns3="ad27ea53-8376-437a-98e9-ba86404edcf1" targetNamespace="http://schemas.microsoft.com/office/2006/metadata/properties" ma:root="true" ma:fieldsID="69714c408c59a3e5c4c87a2e6db7e3e9" ns2:_="" ns3:_="">
    <xsd:import namespace="87b227de-520d-41ba-849d-5203471cd9d0"/>
    <xsd:import namespace="ad27ea53-8376-437a-98e9-ba86404edc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b227de-520d-41ba-849d-5203471cd9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abed8b91-e325-47e2-b38a-77c300d8f6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7ea53-8376-437a-98e9-ba86404edcf1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88465d3a-bb69-42e2-9457-adf0065804c5}" ma:internalName="TaxCatchAll" ma:showField="CatchAllData" ma:web="ad27ea53-8376-437a-98e9-ba86404edc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b227de-520d-41ba-849d-5203471cd9d0">
      <Terms xmlns="http://schemas.microsoft.com/office/infopath/2007/PartnerControls"/>
    </lcf76f155ced4ddcb4097134ff3c332f>
    <TaxCatchAll xmlns="ad27ea53-8376-437a-98e9-ba86404edcf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491847-489E-42CF-A2D1-DDBA8B750093}">
  <ds:schemaRefs>
    <ds:schemaRef ds:uri="87b227de-520d-41ba-849d-5203471cd9d0"/>
    <ds:schemaRef ds:uri="ad27ea53-8376-437a-98e9-ba86404edc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5C7D3BC-5360-48B1-9559-441AF110EE45}">
  <ds:schemaRefs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87b227de-520d-41ba-849d-5203471cd9d0"/>
    <ds:schemaRef ds:uri="http://schemas.openxmlformats.org/package/2006/metadata/core-properties"/>
    <ds:schemaRef ds:uri="http://www.w3.org/XML/1998/namespace"/>
    <ds:schemaRef ds:uri="ad27ea53-8376-437a-98e9-ba86404edcf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3A4F00E-AF65-460A-A4C2-1E6A1C3094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3430</Words>
  <Application>Microsoft Office PowerPoint</Application>
  <PresentationFormat>Panorámica</PresentationFormat>
  <Paragraphs>329</Paragraphs>
  <Slides>21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3" baseType="lpstr">
      <vt:lpstr>Arial</vt:lpstr>
      <vt:lpstr>Arial Black</vt:lpstr>
      <vt:lpstr>Arial Narrow</vt:lpstr>
      <vt:lpstr>Barlow</vt:lpstr>
      <vt:lpstr>Barlow Black</vt:lpstr>
      <vt:lpstr>Calibri</vt:lpstr>
      <vt:lpstr>Calibri bold</vt:lpstr>
      <vt:lpstr>Calibri Light</vt:lpstr>
      <vt:lpstr>Times New Roman</vt:lpstr>
      <vt:lpstr>Wingdings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01. Etapas</vt:lpstr>
      <vt:lpstr>Presentación de PowerPoint</vt:lpstr>
      <vt:lpstr>Excelencia Institucional</vt:lpstr>
      <vt:lpstr>Mejor Equipo Directivo</vt:lpstr>
      <vt:lpstr>Presentación de PowerPoint</vt:lpstr>
      <vt:lpstr>Mejor Investigación Educativa</vt:lpstr>
      <vt:lpstr>Mejor Investigación Educativa</vt:lpstr>
      <vt:lpstr>Mejores Proyectos Pedagógicos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Lina Marcela Barajas Forero</dc:creator>
  <cp:lastModifiedBy>Jorge Enrique Restrepo Mantilla</cp:lastModifiedBy>
  <cp:revision>75</cp:revision>
  <dcterms:created xsi:type="dcterms:W3CDTF">2024-04-24T13:53:32Z</dcterms:created>
  <dcterms:modified xsi:type="dcterms:W3CDTF">2026-08-13T15:41:31Z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0x010100AB20B017BCCE7C45A73046087D3B5B65</vt:lpwstr>
  </property>
  <property fmtid="{D5CDD505-2E9C-101B-9397-08002B2CF9AE}" pid="3" name="MediaServiceImageTags">
    <vt:lpwstr/>
  </property>
</Properties>
</file>